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68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96" r:id="rId27"/>
    <p:sldId id="294" r:id="rId28"/>
    <p:sldId id="29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7" r:id="rId38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без заголовка" id="{71BCEE08-F734-478B-9386-F671332C7906}">
          <p14:sldIdLst>
            <p14:sldId id="268"/>
            <p14:sldId id="257"/>
            <p14:sldId id="258"/>
            <p14:sldId id="259"/>
            <p14:sldId id="260"/>
            <p14:sldId id="261"/>
            <p14:sldId id="262"/>
            <p14:sldId id="264"/>
            <p14:sldId id="265"/>
            <p14:sldId id="266"/>
            <p14:sldId id="267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96"/>
            <p14:sldId id="294"/>
            <p14:sldId id="29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1" autoAdjust="0"/>
    <p:restoredTop sz="94676" autoAdjust="0"/>
  </p:normalViewPr>
  <p:slideViewPr>
    <p:cSldViewPr>
      <p:cViewPr>
        <p:scale>
          <a:sx n="90" d="100"/>
          <a:sy n="90" d="100"/>
        </p:scale>
        <p:origin x="-27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E:\&#1076;&#1080;&#1072;&#1075;&#1088;&#1072;&#1084;&#1084;&#1072;%20&#1042;&#1058;&#1055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42"/>
  <c:chart>
    <c:title>
      <c:tx>
        <c:rich>
          <a:bodyPr/>
          <a:lstStyle/>
          <a:p>
            <a:pPr>
              <a:defRPr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Факторы инвестиционной привлекательности 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c:rich>
      </c:tx>
      <c:layout/>
      <c:spPr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2.684967713148995E-2"/>
          <c:y val="0.1628716827063284"/>
          <c:w val="0.56141097168637044"/>
          <c:h val="0.7397474482356376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"/>
          <c:dLbls>
            <c:delete val="1"/>
          </c:dLbls>
          <c:cat>
            <c:strRef>
              <c:f>Лист1!$A$2:$A$8</c:f>
              <c:strCache>
                <c:ptCount val="7"/>
                <c:pt idx="0">
                  <c:v>Природные ресурсы и качество окружающей среды</c:v>
                </c:pt>
                <c:pt idx="1">
                  <c:v>Трудовые ресурсы</c:v>
                </c:pt>
                <c:pt idx="2">
                  <c:v>Инфраструктура </c:v>
                </c:pt>
                <c:pt idx="3">
                  <c:v>Производственный потенциал экономики </c:v>
                </c:pt>
                <c:pt idx="4">
                  <c:v>Финансовая устойчивость бюджета и преприятий региона</c:v>
                </c:pt>
                <c:pt idx="5">
                  <c:v>Внутренний рынок(потенциал)</c:v>
                </c:pt>
                <c:pt idx="6">
                  <c:v>Социально-политическая стабильность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2.2000000000000002</c:v>
                </c:pt>
                <c:pt idx="1">
                  <c:v>3.2</c:v>
                </c:pt>
                <c:pt idx="2">
                  <c:v>1.4</c:v>
                </c:pt>
                <c:pt idx="3">
                  <c:v>1.5</c:v>
                </c:pt>
                <c:pt idx="4">
                  <c:v>1.6</c:v>
                </c:pt>
                <c:pt idx="5">
                  <c:v>1.6</c:v>
                </c:pt>
                <c:pt idx="6">
                  <c:v>1.7</c:v>
                </c:pt>
              </c:numCache>
            </c:numRef>
          </c:val>
        </c:ser>
        <c:dLbls>
          <c:showPercent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792114996786351"/>
          <c:y val="7.9418051910177978E-2"/>
          <c:w val="0.38207885003213637"/>
          <c:h val="0.88258063575386358"/>
        </c:manualLayout>
      </c:layout>
      <c:spPr>
        <a:effectLst/>
      </c:spPr>
      <c:txPr>
        <a:bodyPr/>
        <a:lstStyle/>
        <a:p>
          <a:pPr>
            <a:defRPr>
              <a:solidFill>
                <a:schemeClr val="tx2">
                  <a:lumMod val="75000"/>
                </a:schemeClr>
              </a:solidFill>
            </a:defRPr>
          </a:pPr>
          <a:endParaRPr lang="ru-RU"/>
        </a:p>
      </c:txPr>
    </c:legend>
    <c:plotVisOnly val="1"/>
    <c:dispBlanksAs val="zero"/>
  </c:chart>
  <c:spPr>
    <a:noFill/>
    <a:effectLst>
      <a:outerShdw blurRad="647700" dist="50800" dir="5400000" sx="103000" sy="103000" algn="ctr" rotWithShape="0">
        <a:schemeClr val="tx1">
          <a:lumMod val="50000"/>
          <a:lumOff val="50000"/>
          <a:alpha val="71000"/>
        </a:schemeClr>
      </a:outerShdw>
    </a:effectLst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7.2959186604498918E-2"/>
          <c:y val="0.102202677835342"/>
          <c:w val="0.86664112432271989"/>
          <c:h val="0.86372976288621073"/>
        </c:manualLayout>
      </c:layout>
      <c:pie3DChart>
        <c:varyColors val="1"/>
        <c:ser>
          <c:idx val="0"/>
          <c:order val="0"/>
          <c:explosion val="25"/>
          <c:cat>
            <c:strRef>
              <c:f>Лист1!$C$6:$C$10</c:f>
              <c:strCache>
                <c:ptCount val="5"/>
                <c:pt idx="0">
                  <c:v>АПК</c:v>
                </c:pt>
                <c:pt idx="1">
                  <c:v>Промышленность</c:v>
                </c:pt>
                <c:pt idx="2">
                  <c:v>Строительство</c:v>
                </c:pt>
                <c:pt idx="3">
                  <c:v>Торговля</c:v>
                </c:pt>
                <c:pt idx="4">
                  <c:v>Другие</c:v>
                </c:pt>
              </c:strCache>
            </c:strRef>
          </c:cat>
          <c:val>
            <c:numRef>
              <c:f>Лист1!$D$6:$D$10</c:f>
              <c:numCache>
                <c:formatCode>General</c:formatCode>
                <c:ptCount val="5"/>
                <c:pt idx="0">
                  <c:v>2088</c:v>
                </c:pt>
                <c:pt idx="1">
                  <c:v>2200</c:v>
                </c:pt>
                <c:pt idx="2">
                  <c:v>736</c:v>
                </c:pt>
                <c:pt idx="3">
                  <c:v>628</c:v>
                </c:pt>
                <c:pt idx="4">
                  <c:v>2073.5</c:v>
                </c:pt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2.3822765299002301E-2"/>
          <c:y val="0.74370867855424883"/>
          <c:w val="0.93956915633814764"/>
          <c:h val="0.25629132144575179"/>
        </c:manualLayout>
      </c:layout>
      <c:txPr>
        <a:bodyPr/>
        <a:lstStyle/>
        <a:p>
          <a:pPr>
            <a:defRPr sz="1800" b="1">
              <a:solidFill>
                <a:schemeClr val="tx2">
                  <a:lumMod val="75000"/>
                </a:schemeClr>
              </a:solidFill>
              <a:latin typeface="Arial Black" pitchFamily="34" charset="0"/>
            </a:defRPr>
          </a:pPr>
          <a:endParaRPr lang="ru-RU"/>
        </a:p>
      </c:txPr>
    </c:legend>
    <c:plotVisOnly val="1"/>
    <c:dispBlanksAs val="zero"/>
  </c:chart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0.52985</cdr:x>
      <cdr:y>0.2585</cdr:y>
    </cdr:from>
    <cdr:to>
      <cdr:x>0.63104</cdr:x>
      <cdr:y>0.39184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788024" y="177281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0.05736</cdr:x>
      <cdr:y>0.05055</cdr:y>
    </cdr:from>
    <cdr:to>
      <cdr:x>0.15838</cdr:x>
      <cdr:y>0.18682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9196" y="33922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chemeClr val="accent6">
                  <a:lumMod val="75000"/>
                </a:schemeClr>
              </a:solidFill>
              <a:latin typeface="Arial Black" pitchFamily="34" charset="0"/>
            </a:rPr>
            <a:t>Структура экономики Кукморского муниципального района </a:t>
          </a:r>
          <a:endParaRPr lang="ru-RU" sz="1800" b="1" dirty="0">
            <a:solidFill>
              <a:schemeClr val="accent6">
                <a:lumMod val="75000"/>
              </a:schemeClr>
            </a:solidFill>
            <a:latin typeface="Arial Black" pitchFamily="34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E2EE-36BB-4082-8581-9D89A5CF1557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017E0-711E-4D5E-8F8B-6D81085716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3580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E2EE-36BB-4082-8581-9D89A5CF1557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017E0-711E-4D5E-8F8B-6D81085716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9656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49" y="366713"/>
            <a:ext cx="1543051" cy="78009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8" y="366713"/>
            <a:ext cx="4476751" cy="78009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E2EE-36BB-4082-8581-9D89A5CF1557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017E0-711E-4D5E-8F8B-6D81085716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5384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E2EE-36BB-4082-8581-9D89A5CF1557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017E0-711E-4D5E-8F8B-6D81085716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26637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E2EE-36BB-4082-8581-9D89A5CF1557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017E0-711E-4D5E-8F8B-6D81085716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1652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42902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505203" y="2133601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E2EE-36BB-4082-8581-9D89A5CF1557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017E0-711E-4D5E-8F8B-6D81085716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253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E2EE-36BB-4082-8581-9D89A5CF1557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017E0-711E-4D5E-8F8B-6D81085716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7986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E2EE-36BB-4082-8581-9D89A5CF1557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017E0-711E-4D5E-8F8B-6D81085716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0225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E2EE-36BB-4082-8581-9D89A5CF1557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017E0-711E-4D5E-8F8B-6D81085716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208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62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3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E2EE-36BB-4082-8581-9D89A5CF1557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017E0-711E-4D5E-8F8B-6D81085716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6309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E2EE-36BB-4082-8581-9D89A5CF1557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017E0-711E-4D5E-8F8B-6D81085716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8469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CE2EE-36BB-4082-8581-9D89A5CF1557}" type="datetimeFigureOut">
              <a:rPr lang="ru-RU" smtClean="0"/>
              <a:pPr/>
              <a:t>02.09.2015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017E0-711E-4D5E-8F8B-6D81085716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0159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5" name="preview-image" descr="Описание: http://images.vector-images.com/16/kukmorskii_rayon_co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4250" y="764703"/>
            <a:ext cx="2209800" cy="2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636439" y="3501008"/>
            <a:ext cx="5985421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Invest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Kukmor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Инвестиционный паспорт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Кукморского муниципального района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Республики Татарстан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448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41176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Земельные ресурсы</a:t>
            </a:r>
            <a:endParaRPr lang="ru-RU" sz="1200" dirty="0" smtClean="0">
              <a:solidFill>
                <a:srgbClr val="002060"/>
              </a:solidFill>
            </a:endParaRPr>
          </a:p>
          <a:p>
            <a:r>
              <a:rPr lang="ru-RU" sz="1200" b="1" dirty="0" smtClean="0">
                <a:solidFill>
                  <a:srgbClr val="002060"/>
                </a:solidFill>
              </a:rPr>
              <a:t> </a:t>
            </a:r>
            <a:endParaRPr lang="ru-RU" sz="1200" dirty="0" smtClean="0">
              <a:solidFill>
                <a:srgbClr val="002060"/>
              </a:solidFill>
            </a:endParaRPr>
          </a:p>
          <a:p>
            <a:r>
              <a:rPr lang="ru-RU" sz="1200" dirty="0" smtClean="0">
                <a:solidFill>
                  <a:srgbClr val="002060"/>
                </a:solidFill>
              </a:rPr>
              <a:t>По занимаемой площади </a:t>
            </a:r>
            <a:r>
              <a:rPr lang="ru-RU" sz="1200" dirty="0" err="1" smtClean="0">
                <a:solidFill>
                  <a:srgbClr val="002060"/>
                </a:solidFill>
              </a:rPr>
              <a:t>Кукморский</a:t>
            </a:r>
            <a:r>
              <a:rPr lang="ru-RU" sz="1200" dirty="0" smtClean="0">
                <a:solidFill>
                  <a:srgbClr val="002060"/>
                </a:solidFill>
              </a:rPr>
              <a:t> район в два раза превышает такое азиатское государство, как Сингапур.</a:t>
            </a:r>
          </a:p>
          <a:p>
            <a:r>
              <a:rPr lang="ru-RU" sz="1200" dirty="0" smtClean="0">
                <a:solidFill>
                  <a:srgbClr val="002060"/>
                </a:solidFill>
              </a:rPr>
              <a:t> </a:t>
            </a:r>
          </a:p>
          <a:p>
            <a:r>
              <a:rPr lang="ru-RU" sz="1200" dirty="0" smtClean="0">
                <a:solidFill>
                  <a:srgbClr val="002060"/>
                </a:solidFill>
              </a:rPr>
              <a:t>Лес, источник вдохновения и здоровья занимает 28,8 тыс.га.</a:t>
            </a:r>
          </a:p>
          <a:p>
            <a:r>
              <a:rPr lang="ru-RU" sz="1200" dirty="0" smtClean="0">
                <a:solidFill>
                  <a:srgbClr val="002060"/>
                </a:solidFill>
              </a:rPr>
              <a:t>Край достаточно изрезан рельефными формами, богат холмами и склонами.</a:t>
            </a:r>
          </a:p>
          <a:p>
            <a:r>
              <a:rPr lang="ru-RU" sz="1200" dirty="0" smtClean="0">
                <a:solidFill>
                  <a:srgbClr val="002060"/>
                </a:solidFill>
              </a:rPr>
              <a:t>В районе распространены дерново-подзолистые, дерново-карбонатные и серые лесные почвы.</a:t>
            </a:r>
          </a:p>
          <a:p>
            <a:r>
              <a:rPr lang="ru-RU" sz="1200" dirty="0" smtClean="0">
                <a:solidFill>
                  <a:srgbClr val="002060"/>
                </a:solidFill>
              </a:rPr>
              <a:t>  Сельхозугодия занимают 90 565 га, из них </a:t>
            </a:r>
            <a:r>
              <a:rPr lang="tt-RU" sz="1200" dirty="0" smtClean="0">
                <a:solidFill>
                  <a:srgbClr val="002060"/>
                </a:solidFill>
              </a:rPr>
              <a:t>76200</a:t>
            </a:r>
            <a:r>
              <a:rPr lang="ru-RU" sz="1200" dirty="0" smtClean="0">
                <a:solidFill>
                  <a:srgbClr val="002060"/>
                </a:solidFill>
              </a:rPr>
              <a:t> га пашни.</a:t>
            </a:r>
          </a:p>
          <a:p>
            <a:r>
              <a:rPr lang="ru-RU" sz="1200" b="1" dirty="0" smtClean="0">
                <a:solidFill>
                  <a:srgbClr val="002060"/>
                </a:solidFill>
              </a:rPr>
              <a:t> </a:t>
            </a:r>
            <a:endParaRPr lang="ru-RU" sz="1200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E:\фото для инвестиций\зерновые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66258"/>
            <a:ext cx="3160372" cy="3291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фото для инвестиций\природа кукмора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8827" y="3645033"/>
            <a:ext cx="9162827" cy="3182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E:\фото для инвестиций\природа кукмор3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03640" y="67004"/>
            <a:ext cx="3240360" cy="328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4276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79912" y="171451"/>
            <a:ext cx="5256584" cy="3531736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Подземные сокровища</a:t>
            </a:r>
          </a:p>
          <a:p>
            <a:r>
              <a:rPr lang="ru-RU" sz="1200" b="1" dirty="0">
                <a:solidFill>
                  <a:schemeClr val="tx2">
                    <a:lumMod val="75000"/>
                  </a:schemeClr>
                </a:solidFill>
              </a:rPr>
              <a:t> </a:t>
            </a:r>
          </a:p>
          <a:p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Район обладает значительными запасами строительного сырья. На дневную поверхность выходят отложения верхнепермского комплекса и четвертичной системы, с которыми в основном связаны проявления твердых полезных ископаемых и подземных вод.</a:t>
            </a:r>
          </a:p>
          <a:p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 </a:t>
            </a:r>
          </a:p>
          <a:p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     </a:t>
            </a:r>
            <a:endParaRPr lang="ru-RU" sz="12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Современная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минерально-сырьевая база твердых полезных  ископаемых состоит из месторождений и проявлений кирпичных и </a:t>
            </a:r>
            <a:r>
              <a:rPr lang="ru-RU" sz="1200" dirty="0" err="1">
                <a:solidFill>
                  <a:schemeClr val="tx2">
                    <a:lumMod val="75000"/>
                  </a:schemeClr>
                </a:solidFill>
              </a:rPr>
              <a:t>бентонитоподобных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 глин, песчаника и карбонатных пород (известняков).</a:t>
            </a:r>
          </a:p>
          <a:p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     Кроме перечисленных месторождений твердых полезных ископаемых на территории района известны месторождения песка строительного, карбонатных пород.</a:t>
            </a:r>
          </a:p>
          <a:p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В незначительном количестве встречаются медные руды и торф.</a:t>
            </a:r>
          </a:p>
          <a:p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В пределы административной территории Кукморского муниципального района входят месторождения нефтяных компаний :</a:t>
            </a:r>
            <a:r>
              <a:rPr lang="ru-RU" sz="1200" dirty="0" err="1">
                <a:solidFill>
                  <a:schemeClr val="tx2">
                    <a:lumMod val="75000"/>
                  </a:schemeClr>
                </a:solidFill>
              </a:rPr>
              <a:t>Балтасинский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 участок , Кукморский участок (нераспределенный фонд), Кукморский участок 2, 3 (ОАО 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</a:rPr>
              <a:t>«Татнефть»).</a:t>
            </a:r>
          </a:p>
        </p:txBody>
      </p:sp>
      <p:pic>
        <p:nvPicPr>
          <p:cNvPr id="9" name="Рисунок 8" descr="E:\фото для инвестиций\известняк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9912" y="3599787"/>
            <a:ext cx="5364088" cy="3079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Chulpan.Hanafina\AppData\Local\Microsoft\Windows\Temporary Internet Files\Content.Outlook\VDED7PQ9\18cee85df123c392bbfa7161c5907f39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731" y="171287"/>
            <a:ext cx="3491880" cy="342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E:\фото для инвестиций\добыча глины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4732" y="3667891"/>
            <a:ext cx="3469087" cy="3011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0937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C:\Users\user\Desktop\вахит 2015\Вахит парк всякие\_DSC072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4244" y="166932"/>
            <a:ext cx="4520244" cy="27580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 fov="0">
              <a:rot lat="0" lon="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Рисунок 1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84" t="7640" r="3275" b="2344"/>
          <a:stretch/>
        </p:blipFill>
        <p:spPr bwMode="auto">
          <a:xfrm>
            <a:off x="92376" y="166932"/>
            <a:ext cx="4191592" cy="324035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652138" y="3071811"/>
            <a:ext cx="410445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Молочные реки</a:t>
            </a:r>
            <a:endParaRPr lang="ru-RU" sz="1200" dirty="0">
              <a:solidFill>
                <a:srgbClr val="002060"/>
              </a:solidFill>
            </a:endParaRPr>
          </a:p>
          <a:p>
            <a:r>
              <a:rPr lang="ru-RU" sz="1200" dirty="0">
                <a:solidFill>
                  <a:srgbClr val="002060"/>
                </a:solidFill>
              </a:rPr>
              <a:t> </a:t>
            </a:r>
          </a:p>
          <a:p>
            <a:r>
              <a:rPr lang="ru-RU" sz="1200" dirty="0" err="1" smtClean="0">
                <a:solidFill>
                  <a:srgbClr val="002060"/>
                </a:solidFill>
              </a:rPr>
              <a:t>Кукморский</a:t>
            </a:r>
            <a:r>
              <a:rPr lang="ru-RU" sz="1200" dirty="0" smtClean="0">
                <a:solidFill>
                  <a:srgbClr val="002060"/>
                </a:solidFill>
              </a:rPr>
              <a:t> район дает 5% молока республики. Ежедневно производится 220 тонн молока, ежемесячно производится 10 тыс.тонн мяса.</a:t>
            </a:r>
          </a:p>
          <a:p>
            <a:r>
              <a:rPr lang="ru-RU" sz="1200" dirty="0" smtClean="0">
                <a:solidFill>
                  <a:srgbClr val="002060"/>
                </a:solidFill>
              </a:rPr>
              <a:t>       Поголовье крупного рогатого скота по району составляет 42 тыс.голов, в том числе 14,7 тыс. коров.</a:t>
            </a:r>
          </a:p>
          <a:p>
            <a:r>
              <a:rPr lang="ru-RU" sz="1200" dirty="0" smtClean="0">
                <a:solidFill>
                  <a:srgbClr val="002060"/>
                </a:solidFill>
              </a:rPr>
              <a:t>       Имея такую сырьевую базу, в районе нет предприятия по переработке молока и мяса. Молочная продукция поставляется Кировским молочным комбинатом (расстояние до </a:t>
            </a:r>
            <a:r>
              <a:rPr lang="ru-RU" sz="1200" dirty="0" err="1" smtClean="0">
                <a:solidFill>
                  <a:srgbClr val="002060"/>
                </a:solidFill>
              </a:rPr>
              <a:t>пгт.Кукмор</a:t>
            </a:r>
            <a:r>
              <a:rPr lang="ru-RU" sz="1200" dirty="0" smtClean="0">
                <a:solidFill>
                  <a:srgbClr val="002060"/>
                </a:solidFill>
              </a:rPr>
              <a:t> 330 км), </a:t>
            </a:r>
            <a:r>
              <a:rPr lang="ru-RU" sz="1200" dirty="0" err="1" smtClean="0">
                <a:solidFill>
                  <a:srgbClr val="002060"/>
                </a:solidFill>
              </a:rPr>
              <a:t>Зеленодольским</a:t>
            </a:r>
            <a:r>
              <a:rPr lang="ru-RU" sz="1200" dirty="0" smtClean="0">
                <a:solidFill>
                  <a:srgbClr val="002060"/>
                </a:solidFill>
              </a:rPr>
              <a:t>(194 км) и </a:t>
            </a:r>
            <a:r>
              <a:rPr lang="ru-RU" sz="1200" dirty="0" err="1" smtClean="0">
                <a:solidFill>
                  <a:srgbClr val="002060"/>
                </a:solidFill>
              </a:rPr>
              <a:t>Елабужским</a:t>
            </a:r>
            <a:r>
              <a:rPr lang="ru-RU" sz="1200" dirty="0" smtClean="0">
                <a:solidFill>
                  <a:srgbClr val="002060"/>
                </a:solidFill>
              </a:rPr>
              <a:t> </a:t>
            </a:r>
            <a:r>
              <a:rPr lang="ru-RU" sz="1200" smtClean="0">
                <a:solidFill>
                  <a:srgbClr val="002060"/>
                </a:solidFill>
              </a:rPr>
              <a:t>молочными комбинатами(136 км). </a:t>
            </a:r>
            <a:r>
              <a:rPr lang="ru-RU" sz="1200" dirty="0" smtClean="0">
                <a:solidFill>
                  <a:srgbClr val="002060"/>
                </a:solidFill>
              </a:rPr>
              <a:t>В соседнем </a:t>
            </a:r>
            <a:r>
              <a:rPr lang="ru-RU" sz="1200" dirty="0" err="1" smtClean="0">
                <a:solidFill>
                  <a:srgbClr val="002060"/>
                </a:solidFill>
              </a:rPr>
              <a:t>Вятско-полянском</a:t>
            </a:r>
            <a:r>
              <a:rPr lang="ru-RU" sz="1200" dirty="0" smtClean="0">
                <a:solidFill>
                  <a:srgbClr val="002060"/>
                </a:solidFill>
              </a:rPr>
              <a:t> районе Кировской области с численностью населения 62 тыс.человек так же нет предприятия по переработке молока и производству цельномолочной продукции.</a:t>
            </a:r>
          </a:p>
          <a:p>
            <a:endParaRPr lang="ru-RU" sz="900" dirty="0">
              <a:solidFill>
                <a:srgbClr val="002060"/>
              </a:solidFill>
            </a:endParaRPr>
          </a:p>
        </p:txBody>
      </p:sp>
      <p:pic>
        <p:nvPicPr>
          <p:cNvPr id="9" name="Рисунок 8" descr="http://mamadoktor.ru/wp-content/uploads/2012/08/moloko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376" y="3482247"/>
            <a:ext cx="4191592" cy="327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0635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37026" y="714356"/>
            <a:ext cx="320697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Среди факторов инвестиционной привлекательности региона Национальное рейтинговое агентство выделяет региональную инфраструктуру. Именно она влияет на целесообразность, эффективность и уровень рисков инвестиционных вложений на территории.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     В систему «жесткой»  инфраструктуры входят транспортный, энергетический, жилищный, телекоммуникационный секторы.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   Не менее важна «мягкая» инфраструктура. Это та же среда, в которой работают 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</a:rPr>
              <a:t>инноваторы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 , в которой зарождаются идеи, новые проекты и технологии.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    По развитию инфраструктуры Кукморский район – завидный центр притяжения.</a:t>
            </a:r>
            <a:endParaRPr lang="ru-RU" sz="1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398" y="0"/>
            <a:ext cx="5940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4952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0113" y="1986130"/>
            <a:ext cx="320697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Кукмор занимает уникальные позиции по транспортной логистике.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До г.Казани 157 км , до федеральной трассы М-7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 - 71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км.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По 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</a:rPr>
              <a:t>Кукморскому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 району проходит железнодорожная магистраль Казань-Екатеринбург</a:t>
            </a:r>
          </a:p>
        </p:txBody>
      </p:sp>
      <p:pic>
        <p:nvPicPr>
          <p:cNvPr id="5" name="Рисунок 4" descr="E:\фото для инвестиций\дорога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" y="-13215"/>
            <a:ext cx="2515050" cy="1506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фото для инвестиций\железная дорога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7903" y="33319"/>
            <a:ext cx="5436096" cy="390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Z:\PHOTO\Презентация Кукмор инвест паспорт\Дороги\Трасса\chita-_-xabarovs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" y="4077072"/>
            <a:ext cx="9143989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PHOTO\Презентация Кукмор инвест паспорт\Дороги\Трасса\1820412006587633_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4148" y="-48348"/>
            <a:ext cx="3755496" cy="182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2376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3284984"/>
            <a:ext cx="4315250" cy="347787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ru-RU" sz="1100" dirty="0">
                <a:solidFill>
                  <a:schemeClr val="tx2">
                    <a:lumMod val="75000"/>
                  </a:schemeClr>
                </a:solidFill>
              </a:rPr>
              <a:t> Самая главная проблема, с которой сталкиваются энергетики в России, это климат. Резкие перепады температур вполне могут вызвать системную аварию. Противостоят </a:t>
            </a:r>
            <a:r>
              <a:rPr lang="ru-RU" sz="1100" dirty="0" err="1">
                <a:solidFill>
                  <a:schemeClr val="tx2">
                    <a:lumMod val="75000"/>
                  </a:schemeClr>
                </a:solidFill>
              </a:rPr>
              <a:t>блэкауту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</a:rPr>
              <a:t> компетенции персонала и инновации.</a:t>
            </a:r>
          </a:p>
          <a:p>
            <a:r>
              <a:rPr lang="ru-RU" sz="1100" dirty="0">
                <a:solidFill>
                  <a:schemeClr val="tx2">
                    <a:lumMod val="75000"/>
                  </a:schemeClr>
                </a:solidFill>
              </a:rPr>
              <a:t>      Команда Кукморского РЭС имеет солидную деловую репутацию. За последние годы значительно выросли километры сетей, неизменным осталось одно – высочайший профессионализм и компетенция персонала.</a:t>
            </a:r>
          </a:p>
          <a:p>
            <a:r>
              <a:rPr lang="ru-RU" sz="1100" dirty="0">
                <a:solidFill>
                  <a:schemeClr val="tx2">
                    <a:lumMod val="75000"/>
                  </a:schemeClr>
                </a:solidFill>
              </a:rPr>
              <a:t>          Впервые в России </a:t>
            </a:r>
            <a:r>
              <a:rPr lang="ru-RU" sz="1100" dirty="0" smtClean="0">
                <a:solidFill>
                  <a:schemeClr val="tx2">
                    <a:lumMod val="75000"/>
                  </a:schemeClr>
                </a:solidFill>
              </a:rPr>
              <a:t>применены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</a:rPr>
              <a:t>кабели типа  </a:t>
            </a:r>
            <a:r>
              <a:rPr lang="en-US" sz="1100" dirty="0">
                <a:solidFill>
                  <a:schemeClr val="tx2">
                    <a:lumMod val="75000"/>
                  </a:schemeClr>
                </a:solidFill>
              </a:rPr>
              <a:t>EXCEL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</a:rPr>
              <a:t>  на ВЛ-10кВ  в </a:t>
            </a:r>
            <a:r>
              <a:rPr lang="ru-RU" sz="1100" dirty="0" err="1">
                <a:solidFill>
                  <a:schemeClr val="tx2">
                    <a:lumMod val="75000"/>
                  </a:schemeClr>
                </a:solidFill>
              </a:rPr>
              <a:t>Кукморском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</a:rPr>
              <a:t> районе  </a:t>
            </a:r>
            <a:r>
              <a:rPr lang="ru-RU" sz="1100" dirty="0" err="1">
                <a:solidFill>
                  <a:schemeClr val="tx2">
                    <a:lumMod val="75000"/>
                  </a:schemeClr>
                </a:solidFill>
              </a:rPr>
              <a:t>д.Асан-Елга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</a:rPr>
              <a:t> протяженностью 850 метров. Основным преимуществом инновационного оборудования является: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100" dirty="0">
                <a:solidFill>
                  <a:schemeClr val="tx2">
                    <a:lumMod val="75000"/>
                  </a:schemeClr>
                </a:solidFill>
              </a:rPr>
              <a:t> снижения стоимости обслуживания;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100" dirty="0">
                <a:solidFill>
                  <a:schemeClr val="tx2">
                    <a:lumMod val="75000"/>
                  </a:schemeClr>
                </a:solidFill>
              </a:rPr>
              <a:t>эстетичность внешнего вида;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100" dirty="0">
                <a:solidFill>
                  <a:schemeClr val="tx2">
                    <a:lumMod val="75000"/>
                  </a:schemeClr>
                </a:solidFill>
              </a:rPr>
              <a:t> отличные качества безопасности, т.е. полная изоляция, экранирование;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100" dirty="0">
                <a:solidFill>
                  <a:schemeClr val="tx2">
                    <a:lumMod val="75000"/>
                  </a:schemeClr>
                </a:solidFill>
              </a:rPr>
              <a:t>универсальное использование, т.е. под землей, в воде, на воздушных опорах;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100" dirty="0">
                <a:solidFill>
                  <a:schemeClr val="tx2">
                    <a:lumMod val="75000"/>
                  </a:schemeClr>
                </a:solidFill>
              </a:rPr>
              <a:t>установка совместно с низковольтными и телекоммуникационными линиями.</a:t>
            </a:r>
          </a:p>
        </p:txBody>
      </p:sp>
      <p:pic>
        <p:nvPicPr>
          <p:cNvPr id="7" name="Рисунок 6" descr="&amp;Scy;&amp;ocy;&amp;tcy;&amp;rcy;&amp;ucy;&amp;dcy;&amp;ncy;&amp;icy;&amp;kcy;&amp;icy; &amp;fcy;&amp;icy;&amp;lcy;&amp;icy;&amp;acy;&amp;lcy;&amp;acy; &amp;Tcy;&amp;yucy;&amp;mcy;&amp;iecy;&amp;ncy;&amp;softcy;&amp;ecy;&amp;ncy;&amp;iecy;&amp;rcy;&amp;gcy;&amp;ocy; - &amp;Ncy;&amp;iecy;&amp;fcy;&amp;tcy;&amp;iecy;&amp;yucy;&amp;gcy;&amp;acy;&amp;ncy;&amp;scy;&amp;kcy;&amp;icy;&amp;iecy; &amp;ecy;&amp;lcy;&amp;iecy;&amp;kcy;&amp;tcy;&amp;rcy;&amp;icy;&amp;chcy;&amp;iecy;&amp;scy;&amp;kcy;&amp;icy;&amp;iecy; &amp;scy;&amp;iecy;&amp;tcy;&amp;icy; &amp;ucy;&amp;scy;&amp;pcy;&amp;iecy;&amp;shcy;&amp;ncy;&amp;ocy; &amp;scy;&amp;pcy;&amp;rcy;&amp;acy;&amp;vcy;&amp;icy;&amp;lcy;&amp;icy;&amp;scy;&amp;softcy; &amp;scy; &amp;ucy;&amp;scy;&amp;lcy;&amp;ocy;&amp;vcy;&amp;ncy;&amp;ocy;&amp;jcy; &amp;acy;&amp;vcy;&amp;acy;&amp;rcy;&amp;icy;&amp;iecy;&amp;jcy; &amp;ncy;&amp;acy; &amp;Lcy;&amp;Ecy;&amp;Pcy; 110 &amp;kcy;&amp;Vcy;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969" y="0"/>
            <a:ext cx="3791881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www.yablonovskiy.ru/wp-content/uploads/2011/09/elektropodstancia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5250" y="1"/>
            <a:ext cx="482874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2468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46888" y="716481"/>
            <a:ext cx="3888432" cy="501675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/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Ведущую роль в «мягкой»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инфраструктуре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имеют инвестиционные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банки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. В Кукморе открыли свои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офисы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</a:rPr>
              <a:t>топовые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банки.  Сбербанк в аннотациях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не нуждается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, он «всегда рядом».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Правительственный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АК БАРС банк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предлагает широкую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линейку продуктов для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корпоративных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клиентов. Из свежих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инициатив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«АК БАРС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</a:rPr>
              <a:t>Online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». Система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позволяет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клиентам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взаимодействовать с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банком в любой точке мира, где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есть  интернет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ru-RU" sz="1600" dirty="0" err="1">
                <a:solidFill>
                  <a:schemeClr val="tx2">
                    <a:lumMod val="75000"/>
                  </a:schemeClr>
                </a:solidFill>
              </a:rPr>
              <a:t>Татфондбанк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 также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системообразующий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банк республики, входящий в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ТОП-50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наиболее крупных в России. По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размерам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кредитного портфеля малого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и среднего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бизнеса банк входит в «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двадцатку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».</a:t>
            </a:r>
          </a:p>
          <a:p>
            <a:pPr algn="just"/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Особую нишу занимает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</a:rPr>
              <a:t>Россельхозбанк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, который представлен в Кукморе отделением и банкоматом. </a:t>
            </a:r>
          </a:p>
          <a:p>
            <a:pPr algn="just"/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 </a:t>
            </a:r>
          </a:p>
        </p:txBody>
      </p:sp>
      <p:pic>
        <p:nvPicPr>
          <p:cNvPr id="6" name="Рисунок 5" descr="Y:\2015\Для презентации района\IMG_1756.JPG"/>
          <p:cNvPicPr/>
          <p:nvPr/>
        </p:nvPicPr>
        <p:blipFill rotWithShape="1">
          <a:blip r:embed="rId2" cstate="print"/>
          <a:srcRect l="14483" t="519"/>
          <a:stretch/>
        </p:blipFill>
        <p:spPr bwMode="auto">
          <a:xfrm>
            <a:off x="11" y="-13218"/>
            <a:ext cx="4891304" cy="3121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Y:\2015\Для презентации района\IMG_1759.JPG"/>
          <p:cNvPicPr/>
          <p:nvPr/>
        </p:nvPicPr>
        <p:blipFill rotWithShape="1">
          <a:blip r:embed="rId3" cstate="print"/>
          <a:srcRect b="10481"/>
          <a:stretch/>
        </p:blipFill>
        <p:spPr bwMode="auto">
          <a:xfrm>
            <a:off x="0" y="3224860"/>
            <a:ext cx="4983680" cy="363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4623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86512" y="0"/>
            <a:ext cx="2677976" cy="526297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Потребительский рынок на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«кончике пера» всех 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</a:rPr>
              <a:t>маркетоло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-</a:t>
            </a:r>
          </a:p>
          <a:p>
            <a:r>
              <a:rPr lang="ru-RU" sz="1400" dirty="0" err="1">
                <a:solidFill>
                  <a:schemeClr val="tx2">
                    <a:lumMod val="75000"/>
                  </a:schemeClr>
                </a:solidFill>
              </a:rPr>
              <a:t>гов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, он свидетельствует о потен-</a:t>
            </a:r>
          </a:p>
          <a:p>
            <a:r>
              <a:rPr lang="ru-RU" sz="1400" dirty="0" err="1">
                <a:solidFill>
                  <a:schemeClr val="tx2">
                    <a:lumMod val="75000"/>
                  </a:schemeClr>
                </a:solidFill>
              </a:rPr>
              <a:t>циале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 регионального спроса. О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емкости рынка Кукморского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района говорят некоторые 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</a:rPr>
              <a:t>циф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-</a:t>
            </a:r>
          </a:p>
          <a:p>
            <a:r>
              <a:rPr lang="ru-RU" sz="1400" dirty="0" err="1">
                <a:solidFill>
                  <a:schemeClr val="tx2">
                    <a:lumMod val="75000"/>
                  </a:schemeClr>
                </a:solidFill>
              </a:rPr>
              <a:t>ры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: более 297 объектов торгов-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ли,18 точек общепита и 72 быто-</a:t>
            </a:r>
          </a:p>
          <a:p>
            <a:r>
              <a:rPr lang="ru-RU" sz="1400" dirty="0" err="1">
                <a:solidFill>
                  <a:schemeClr val="tx2">
                    <a:lumMod val="75000"/>
                  </a:schemeClr>
                </a:solidFill>
              </a:rPr>
              <a:t>вого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 обслуживания. В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</a:rPr>
              <a:t>отдель-ные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  труднодоступные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деревни (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таких  немного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) высаживается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торговый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десант </a:t>
            </a:r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</a:rPr>
              <a:t>РайПО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Ежегодно розничный </a:t>
            </a:r>
            <a:r>
              <a:rPr lang="ru-RU" sz="1400" dirty="0" err="1" smtClean="0">
                <a:solidFill>
                  <a:schemeClr val="tx2">
                    <a:lumMod val="75000"/>
                  </a:schemeClr>
                </a:solidFill>
              </a:rPr>
              <a:t>товаро-оборот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  генерирует около  3-х                                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млрд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рублей,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динамика - плюс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9-10% ежегодно. 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Кроме цифр, есть и внешние,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визуальные «маячки». Улицы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 Кукмора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буквально пестрят вы-</a:t>
            </a:r>
          </a:p>
          <a:p>
            <a:r>
              <a:rPr lang="ru-RU" sz="1400" dirty="0" err="1">
                <a:solidFill>
                  <a:schemeClr val="tx2">
                    <a:lumMod val="75000"/>
                  </a:schemeClr>
                </a:solidFill>
              </a:rPr>
              <a:t>весками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 федеральных брендов: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«Магнит», «Пятерочка», «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</a:rPr>
              <a:t>Эльдо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-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радо»… ТЦ «Ратмир», «Пассаж»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и др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.- расправляют плечи и местные игроки.</a:t>
            </a:r>
          </a:p>
        </p:txBody>
      </p:sp>
      <p:pic>
        <p:nvPicPr>
          <p:cNvPr id="7" name="Рисунок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926" y="-13216"/>
            <a:ext cx="6165562" cy="6871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4381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68761"/>
            <a:ext cx="6641533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41533" y="620688"/>
            <a:ext cx="2502467" cy="345125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 Численность трудовых ресурсов района составляет  29 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</a:rPr>
              <a:t>тыс.человек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. Прогноз стабильный, уровень безработицы в пределах 0,7-1%. За пределами района работает более 6 тыс. человек.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     Это только сухие цифры. Главное же, есть полное понимание, что люди –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ключевой  капитал, важнейший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актив конкурентоспособности и развития</a:t>
            </a:r>
          </a:p>
        </p:txBody>
      </p:sp>
    </p:spTree>
    <p:extLst>
      <p:ext uri="{BB962C8B-B14F-4D97-AF65-F5344CB8AC3E}">
        <p14:creationId xmlns:p14="http://schemas.microsoft.com/office/powerpoint/2010/main" xmlns="" val="135964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20688"/>
            <a:ext cx="5580112" cy="203132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ГБУ СПО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Лубянский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лесхоз-техникум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создан в 1921 году. Единственный лесхоз-техникум в Республике Татарстан, готовящий специалистов для лесного хозяйства. Обучение в техникуме проводится по трем специальностям: лесное и лесопарковое хозяйство, садово-парковое и ландшафтное строительство, экономика и бухгалтерский учет.</a:t>
            </a:r>
          </a:p>
        </p:txBody>
      </p:sp>
      <p:pic>
        <p:nvPicPr>
          <p:cNvPr id="5" name="Рисунок 4" descr="C:\Users\Chulpan.Hanafina\Desktop\Для инвестиц. площадки\данные для презентации\Фото ЛХТ\DSC_4412.JPG"/>
          <p:cNvPicPr/>
          <p:nvPr/>
        </p:nvPicPr>
        <p:blipFill rotWithShape="1">
          <a:blip r:embed="rId2" cstate="print"/>
          <a:srcRect t="12448"/>
          <a:stretch/>
        </p:blipFill>
        <p:spPr bwMode="auto">
          <a:xfrm>
            <a:off x="1" y="3212977"/>
            <a:ext cx="9144000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Chulpan.Hanafina\Desktop\Для инвестиц. площадки\данные для презентации\Фото ЛХТ\DSC_306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777" y="356116"/>
            <a:ext cx="3392471" cy="2496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7915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D:\ПРЕЗЕНТАЦИЯ к семинару\слайд 1.1\1 район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2403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Documents and Settings\Админ\Рабочий стол\Казань\Фото\каменьщик.JPG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542699" y="-7554"/>
            <a:ext cx="3635896" cy="3481960"/>
          </a:xfrm>
          <a:prstGeom prst="flowChartDocument">
            <a:avLst/>
          </a:prstGeom>
          <a:noFill/>
          <a:ln w="88900" cap="sq">
            <a:noFill/>
            <a:miter lim="800000"/>
          </a:ln>
          <a:effectLst/>
        </p:spPr>
      </p:pic>
      <p:pic>
        <p:nvPicPr>
          <p:cNvPr id="9" name="Рисунок 8" descr="Колледж Кукмор.mpg_20140910_090518.703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54514" y="3214686"/>
            <a:ext cx="3939072" cy="3715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" y="13707"/>
            <a:ext cx="5580112" cy="357020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ГАО УСПО «Кукморский аграрный колледж» 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- кузница кадров. Подготовка специалистов ведется по следующим направлениям: механизация сельскохозяйственного производства, экономика и бухгалтерский учет, повар, кондитер, мастер общестроительных работ, автомеханик, тракторист-машинист сельскохозяйственного производства.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Сегодня подготовка кадров идет по трем направлениям. Первое – это получение среднего профессионального образования (3-4 года) . Второе – профессиональное обучение служащих (3-6 месяцев).Третье – повышение квалификации ( от 1 до 3 месяцев).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         Совместно с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белорусской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компанией 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</a:rPr>
              <a:t>Гомсельмаш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 создан учебно-демонстрационный центр, где подготовку и обучение проводят специалисты и инженера данного производственного объединения . Создан учебно-тренировочный участок с компанией 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</a:rPr>
              <a:t>DeLaval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 RUCAR Волго-Вятского региона.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 </a:t>
            </a:r>
          </a:p>
        </p:txBody>
      </p:sp>
      <p:pic>
        <p:nvPicPr>
          <p:cNvPr id="8" name="Рисунок 7" descr="C:\Users\CHULPA~1.HAN\AppData\Local\Temp\Rar$DI05.149\Изображение 012.jpg"/>
          <p:cNvPicPr/>
          <p:nvPr/>
        </p:nvPicPr>
        <p:blipFill rotWithShape="1">
          <a:blip r:embed="rId4" cstate="print"/>
          <a:srcRect l="489" t="12059" r="-489"/>
          <a:stretch/>
        </p:blipFill>
        <p:spPr bwMode="auto">
          <a:xfrm>
            <a:off x="11" y="3474406"/>
            <a:ext cx="5518376" cy="3383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4729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08104" y="352729"/>
            <a:ext cx="3491880" cy="378565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  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Старейшина градообразующих предприятий района, Кукморский валяльно-войлочный комбинат, заложен еще в 1870 году фабрикантами братьями Комаровыми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   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В новые времена Кукмор стал устойчивым полюсом роста для бизнеса практически во всех сферах. Основной посыл для инвесторов в том, что Кукморский район –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конкурентоспособный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регион, который по своим базовым характеристикам не уступает лучшим образцам.</a:t>
            </a:r>
          </a:p>
          <a:p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     Валовый территориальный продукт по итогам 2014 года составил, 7,7 </a:t>
            </a:r>
            <a:r>
              <a:rPr lang="ru-RU" sz="1200" dirty="0" err="1">
                <a:solidFill>
                  <a:schemeClr val="tx2">
                    <a:lumMod val="75000"/>
                  </a:schemeClr>
                </a:solidFill>
              </a:rPr>
              <a:t>млрд.рублей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. Хорошую динамику показывают все сектора, в том числе агропромышленный (рост 107%).</a:t>
            </a:r>
          </a:p>
          <a:p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       Потенциал района, безусловно, связан с АПК  (доля в ВТП 29%). Вместе с тем природные, географические особенности, конкурентные преимущества стали толчком для развития новых отраслей.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</a:rPr>
              <a:t> </a:t>
            </a:r>
          </a:p>
        </p:txBody>
      </p:sp>
      <p:pic>
        <p:nvPicPr>
          <p:cNvPr id="10" name="Рисунок 9" descr="\\10.104.52.82\d\презентация сессии\ВВК\Image0001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75" y="3690765"/>
            <a:ext cx="5263361" cy="319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http://go2.imgsmail.ru/imgpreview?key=4b86d0dde70b6008&amp;mb=imgdb_preview_32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22788" y="4391402"/>
            <a:ext cx="3477196" cy="227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Z:\PHOTO\2015\Сабантуй казань 01082015\IMG_038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08"/>
          <a:stretch/>
        </p:blipFill>
        <p:spPr bwMode="auto">
          <a:xfrm>
            <a:off x="25276" y="0"/>
            <a:ext cx="5263361" cy="366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0060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2708920"/>
            <a:ext cx="4745344" cy="353943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ОАО «КЗМП» на сегодняшний день является одним из основных производителей, специализирующееся на производстве литой толстостенной алюминиевой посуды в России.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В сегменте литой алюминиевой посуды доля предприятия составляет  более 60 %,    производимой  на   российском рынке, а по  посуде с антипригарным покрытием – более 5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%.</a:t>
            </a:r>
          </a:p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          Предприятие  является одним из основных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</a:rPr>
              <a:t>бюджетообразующих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 предприятий Кукморского района. </a:t>
            </a:r>
          </a:p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Изделия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с маркой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KUKMARA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® известны и пользуются постоянным спросом как в России, так и в странах СНГ, Германии, Канады, США. </a:t>
            </a:r>
          </a:p>
        </p:txBody>
      </p:sp>
      <p:pic>
        <p:nvPicPr>
          <p:cNvPr id="7" name="Рисунок 6" descr="DSC_42352212"/>
          <p:cNvPicPr/>
          <p:nvPr/>
        </p:nvPicPr>
        <p:blipFill rotWithShape="1">
          <a:blip r:embed="rId2" cstate="print"/>
          <a:srcRect t="27658"/>
          <a:stretch/>
        </p:blipFill>
        <p:spPr bwMode="auto">
          <a:xfrm>
            <a:off x="20599" y="0"/>
            <a:ext cx="9143989" cy="2376419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8" name="Рисунок 7" descr="традиция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230" y="2404368"/>
            <a:ext cx="4355976" cy="2219424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2" name="Рисунок 11" descr="палитра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5344" y="4653136"/>
            <a:ext cx="4355976" cy="2204864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45781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88" y="0"/>
            <a:ext cx="4719398" cy="477053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На сегодняшний день ОАО «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</a:rPr>
              <a:t>Кукморская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 швейная фабрика» является одним из ведущих предприятий швейной промышленности Республики Татарстан, специализирующееся на выпуске детской и взрослой одежды: курток, пальто, плащей, комплектов, комбинезонов, брюк.  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Сотни оптовых покупателей Республики Татарстан и других регионов Российской Федерации уже успели оценить качество производимой предприятием продукции.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Предприятие также разрабатывает и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</a:rPr>
              <a:t>пошивает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 специальную и форменную одежду. Пошита форменная одежда для силовых структур РФ. Были разработаны и пошиты модели корпоративной специальной одежды для ведущих промышленных предприятий Республики Татарстан, таких как ОАО «Оргсинтез», ОАО «Татэнерго», ОАО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  «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</a:rPr>
              <a:t>Татнефть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»,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 ОАО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</a:rPr>
              <a:t>Танеко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»</a:t>
            </a:r>
          </a:p>
        </p:txBody>
      </p:sp>
      <p:pic>
        <p:nvPicPr>
          <p:cNvPr id="9" name="Рисунок 8" descr="SAM_098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8086" y="3571876"/>
            <a:ext cx="439865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http://kidbum.ru/wp-content/uploads/2015/01/hij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72992"/>
            <a:ext cx="3307138" cy="194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SAM_099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8086" y="1"/>
            <a:ext cx="440979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6341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08578" y="-15230"/>
            <a:ext cx="4719398" cy="483209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Основу агропромышленного комплекса района составляют 11сельскохозяйственных предприятий, 150 крестьянских фермерских хозяйств.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Основная специализация сельхозпроизводства – мясо-молочное скотоводство.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СХПК «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</a:rPr>
              <a:t>им.Вахитова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», СХПК «Урал» - известны не только  в Республике Татарстан, но и в России. Новое сельскохозяйственное предприятие ООО «Восток» серьезный конкурент для этих хозяйств. Завершается строительство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</a:rPr>
              <a:t>мегафермы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 в СХПК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</a:rPr>
              <a:t>им.Вахитова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» на 1200 голов, в ООО «Восток» на 600 голов. В СХПК «Урал» начато строительство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</a:rPr>
              <a:t>мегафермы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 на 1000 голов. Автоматизация процессов кормления и поения животных, продуманная система микроклимата позволит разумно использовать как энергоресурсы, корма, так и трудовые ресурсы.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И это только первые этапы расширения производства.</a:t>
            </a:r>
          </a:p>
        </p:txBody>
      </p:sp>
      <p:pic>
        <p:nvPicPr>
          <p:cNvPr id="7" name="Рисунок 6" descr="E:\фото для инвестиций\вахит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8383"/>
            <a:ext cx="4408577" cy="34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G:\ООО Восток\_DSC093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1518" y="3501009"/>
            <a:ext cx="4470095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4929198"/>
            <a:ext cx="4786314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9045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60232" y="1142984"/>
            <a:ext cx="2395736" cy="595985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 В Татарстане тренд – промышленные парки и площадки для развития предпринимательства в муниципальных районах.</a:t>
            </a:r>
          </a:p>
          <a:p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       Ключевым активом Кукмора становится промышленный парк «Кукмор». «Дорожная карта» пропарка предусматривает готовую современную инфраструктуру, надежное и недорогое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 энергообеспечение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, льготы и преференции для резидентов. Параметры </a:t>
            </a:r>
            <a:r>
              <a:rPr lang="ru-RU" sz="1200" dirty="0" err="1">
                <a:solidFill>
                  <a:schemeClr val="tx2">
                    <a:lumMod val="75000"/>
                  </a:schemeClr>
                </a:solidFill>
              </a:rPr>
              <a:t>промпарка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 впечатляют – 36 га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 Промышленный парк будет запускаться в два этапа, первая очередь 20 </a:t>
            </a:r>
            <a:r>
              <a:rPr lang="ru-RU" sz="1200" dirty="0" err="1">
                <a:solidFill>
                  <a:schemeClr val="tx2">
                    <a:lumMod val="75000"/>
                  </a:schemeClr>
                </a:solidFill>
              </a:rPr>
              <a:t>гектаров.На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 сегодняшний день изготовлена </a:t>
            </a:r>
            <a:r>
              <a:rPr lang="ru-RU" sz="1200" dirty="0" err="1">
                <a:solidFill>
                  <a:schemeClr val="tx2">
                    <a:lumMod val="75000"/>
                  </a:schemeClr>
                </a:solidFill>
              </a:rPr>
              <a:t>проекно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-сметная документация, проведена экспертиза проекта. Ведутся подготовительные работы по строительству инженерной инфраструктуры: газоснабжения, водоснабжения, канализации. Заключены соглашения о намерениях размещения в </a:t>
            </a:r>
            <a:r>
              <a:rPr lang="ru-RU" sz="1200" dirty="0" err="1">
                <a:solidFill>
                  <a:schemeClr val="tx2">
                    <a:lumMod val="75000"/>
                  </a:schemeClr>
                </a:solidFill>
              </a:rPr>
              <a:t>промпарке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 с четырьмя резидентами</a:t>
            </a:r>
          </a:p>
        </p:txBody>
      </p:sp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11" t="4581" r="6701" b="21941"/>
          <a:stretch/>
        </p:blipFill>
        <p:spPr bwMode="auto">
          <a:xfrm>
            <a:off x="11" y="20321"/>
            <a:ext cx="6572253" cy="683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E:\Кукмор\22. копия эскиза архитектурного решения и фотоматериалы\vid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20321"/>
            <a:ext cx="2395736" cy="112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2231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16016" y="857232"/>
            <a:ext cx="4427984" cy="230832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В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</a:rPr>
              <a:t>Кукморском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 районе три промышленные площадки прошли аккредитацию в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Министерстве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экономики РТ. 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 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Резиденты площадки «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</a:rPr>
              <a:t>Стройком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» производят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</a:rPr>
              <a:t>профнастил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</a:rPr>
              <a:t>пенополистерол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, стеновые и кровельные сэндвич-панели.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 </a:t>
            </a:r>
          </a:p>
          <a:p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2050" y="3428999"/>
            <a:ext cx="455995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Z:\2015\Сафаров 23.01.15\IMG_555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79" t="-844" r="16275" b="27166"/>
          <a:stretch/>
        </p:blipFill>
        <p:spPr bwMode="auto">
          <a:xfrm>
            <a:off x="20180" y="-13217"/>
            <a:ext cx="4547755" cy="344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55" r="13482"/>
          <a:stretch/>
        </p:blipFill>
        <p:spPr bwMode="auto">
          <a:xfrm>
            <a:off x="4578097" y="3873057"/>
            <a:ext cx="4565903" cy="2924944"/>
          </a:xfrm>
          <a:prstGeom prst="rect">
            <a:avLst/>
          </a:prstGeom>
          <a:ln w="88900" cmpd="sng">
            <a:solidFill>
              <a:schemeClr val="tx2">
                <a:lumMod val="75000"/>
                <a:alpha val="61000"/>
              </a:schemeClr>
            </a:solidFill>
          </a:ln>
          <a:effectLst>
            <a:outerShdw blurRad="292100" dist="330200" dir="2700000" algn="tl" rotWithShape="0">
              <a:srgbClr val="333333">
                <a:alpha val="79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8462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53" t="22629" r="37372" b="17576"/>
          <a:stretch/>
        </p:blipFill>
        <p:spPr bwMode="auto">
          <a:xfrm>
            <a:off x="0" y="0"/>
            <a:ext cx="73083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24802" y="1628800"/>
            <a:ext cx="1747664" cy="329320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На </a:t>
            </a:r>
            <a:r>
              <a:rPr lang="ru-RU" sz="1600" dirty="0" err="1">
                <a:solidFill>
                  <a:srgbClr val="002060"/>
                </a:solidFill>
              </a:rPr>
              <a:t>промплощадке</a:t>
            </a:r>
            <a:r>
              <a:rPr lang="ru-RU" sz="1600" dirty="0">
                <a:solidFill>
                  <a:srgbClr val="002060"/>
                </a:solidFill>
              </a:rPr>
              <a:t> «Равновесие» предусматривается размещение птицефермы на 100 </a:t>
            </a:r>
            <a:r>
              <a:rPr lang="ru-RU" sz="1600" dirty="0" err="1">
                <a:solidFill>
                  <a:srgbClr val="002060"/>
                </a:solidFill>
              </a:rPr>
              <a:t>тыс.голов</a:t>
            </a:r>
            <a:r>
              <a:rPr lang="ru-RU" sz="1600" dirty="0">
                <a:solidFill>
                  <a:srgbClr val="002060"/>
                </a:solidFill>
              </a:rPr>
              <a:t>, цеха забоя птиц, производства по переработке мяса птиц и производства комбикормов.</a:t>
            </a:r>
          </a:p>
        </p:txBody>
      </p:sp>
    </p:spTree>
    <p:extLst>
      <p:ext uri="{BB962C8B-B14F-4D97-AF65-F5344CB8AC3E}">
        <p14:creationId xmlns:p14="http://schemas.microsoft.com/office/powerpoint/2010/main" xmlns="" val="378100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79220" y="0"/>
            <a:ext cx="2457276" cy="267765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На </a:t>
            </a:r>
            <a:r>
              <a:rPr lang="ru-RU" sz="2400" dirty="0" err="1">
                <a:solidFill>
                  <a:srgbClr val="002060"/>
                </a:solidFill>
              </a:rPr>
              <a:t>промплощадке</a:t>
            </a:r>
            <a:r>
              <a:rPr lang="ru-RU" sz="2400" dirty="0">
                <a:solidFill>
                  <a:srgbClr val="002060"/>
                </a:solidFill>
              </a:rPr>
              <a:t> «Северо-восток» в настоящее время размещены </a:t>
            </a:r>
            <a:r>
              <a:rPr lang="ru-RU" sz="2400" smtClean="0">
                <a:solidFill>
                  <a:srgbClr val="002060"/>
                </a:solidFill>
              </a:rPr>
              <a:t>4 резидента.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17" t="24873" r="42559" b="28566"/>
          <a:stretch/>
        </p:blipFill>
        <p:spPr bwMode="auto">
          <a:xfrm>
            <a:off x="11" y="-40869"/>
            <a:ext cx="6545943" cy="6898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4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80112" y="0"/>
            <a:ext cx="3563888" cy="550920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Туристический маршрут:  восемь чудес Кукморского района</a:t>
            </a:r>
          </a:p>
          <a:p>
            <a:r>
              <a:rPr lang="ru-RU" sz="1600" dirty="0">
                <a:solidFill>
                  <a:srgbClr val="002060"/>
                </a:solidFill>
              </a:rPr>
              <a:t> </a:t>
            </a:r>
          </a:p>
          <a:p>
            <a:r>
              <a:rPr lang="ru-RU" sz="1600" dirty="0">
                <a:solidFill>
                  <a:srgbClr val="002060"/>
                </a:solidFill>
              </a:rPr>
              <a:t>Поэты издревле называют этот район живописным и сказочным краем.</a:t>
            </a:r>
          </a:p>
          <a:p>
            <a:r>
              <a:rPr lang="ru-RU" sz="1600" dirty="0" err="1">
                <a:solidFill>
                  <a:srgbClr val="002060"/>
                </a:solidFill>
              </a:rPr>
              <a:t>Кукморская</a:t>
            </a:r>
            <a:r>
              <a:rPr lang="ru-RU" sz="1600" dirty="0">
                <a:solidFill>
                  <a:srgbClr val="002060"/>
                </a:solidFill>
              </a:rPr>
              <a:t> гора, которая с 24 апреля 1989 года является ландшафтным памятником природы. Рукотворный, лесной массив заложен в 1963 году на месте пустыря. В последние годы здесь появилась  горнолыжная база, известная не только в республике, но и за ее пределами. Протяженность лыжной трассы 375 м., с абсолютной высотой 212м. Здесь работают спортивные секции, где занимаются более 100 детей. Проводятся чемпионаты Республики Татарстан по сноуборду. Созданы все условия для горнолыжников, два подъемника доставляют спортсменов на вершину гор.</a:t>
            </a:r>
          </a:p>
        </p:txBody>
      </p:sp>
      <p:pic>
        <p:nvPicPr>
          <p:cNvPr id="7" name="Рисунок 6" descr="C:\Users\Chulpan.Hanafina\Desktop\Для инвестиц. площадки\данные для презентации\Горнолыжники Кукмор\iYGMWnCUzek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364087" cy="3933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Chulpan.Hanafina\Desktop\Для инвестиц. площадки\данные для презентации\Горнолыжники Кукмор\Чемпионат РТ по сноуборду,Кукмор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3933190"/>
            <a:ext cx="5364087" cy="294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8373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48264" y="1329"/>
            <a:ext cx="2195736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Кукморский муниципальный район расположен в северо-восточной части Республики Татарстан, на правобережье реки Вятка. Район имеет выгодное географическое расположение: на границе с Кировской областью и Удмуртией, </a:t>
            </a:r>
            <a:r>
              <a:rPr lang="ru-RU" sz="1000" dirty="0" err="1"/>
              <a:t>Балтасинским</a:t>
            </a:r>
            <a:r>
              <a:rPr lang="ru-RU" sz="1000" dirty="0"/>
              <a:t>, Сабинским,   </a:t>
            </a:r>
            <a:r>
              <a:rPr lang="ru-RU" sz="1000" dirty="0" err="1"/>
              <a:t>Мамадышским</a:t>
            </a:r>
            <a:r>
              <a:rPr lang="ru-RU" sz="1000" dirty="0"/>
              <a:t> и </a:t>
            </a:r>
            <a:r>
              <a:rPr lang="ru-RU" sz="1000" dirty="0" err="1"/>
              <a:t>Тюлячинским</a:t>
            </a:r>
            <a:r>
              <a:rPr lang="ru-RU" sz="1000" dirty="0"/>
              <a:t>  муниципальными районами. Районный центр - </a:t>
            </a:r>
            <a:r>
              <a:rPr lang="ru-RU" sz="1000" dirty="0" err="1"/>
              <a:t>п.г.т</a:t>
            </a:r>
            <a:r>
              <a:rPr lang="ru-RU" sz="1000" dirty="0"/>
              <a:t>. Кукмор находится  в 157 км от столицы Республики Татарстан - города Казани, 71 км. до федеральной трассы </a:t>
            </a:r>
            <a:r>
              <a:rPr lang="ru-RU" sz="1000" dirty="0" smtClean="0"/>
              <a:t>М-7,до </a:t>
            </a:r>
            <a:r>
              <a:rPr lang="ru-RU" sz="1000" dirty="0" err="1" smtClean="0"/>
              <a:t>г.Набережных</a:t>
            </a:r>
            <a:r>
              <a:rPr lang="ru-RU" sz="1000" dirty="0" smtClean="0"/>
              <a:t> челнов 165 </a:t>
            </a:r>
            <a:r>
              <a:rPr lang="ru-RU" sz="1000" dirty="0" err="1" smtClean="0"/>
              <a:t>км,до</a:t>
            </a:r>
            <a:r>
              <a:rPr lang="ru-RU" sz="1000" dirty="0" smtClean="0"/>
              <a:t> Кировской области     </a:t>
            </a:r>
          </a:p>
          <a:p>
            <a:r>
              <a:rPr lang="ru-RU" sz="1000" dirty="0" smtClean="0"/>
              <a:t>г. Вятские поляны 12 </a:t>
            </a:r>
            <a:r>
              <a:rPr lang="ru-RU" sz="1000" dirty="0" err="1" smtClean="0"/>
              <a:t>км.Население</a:t>
            </a:r>
            <a:r>
              <a:rPr lang="ru-RU" sz="1000" dirty="0" smtClean="0"/>
              <a:t> района </a:t>
            </a:r>
            <a:r>
              <a:rPr lang="ru-RU" sz="1000" dirty="0" err="1" smtClean="0"/>
              <a:t>состовляет</a:t>
            </a:r>
            <a:r>
              <a:rPr lang="ru-RU" sz="1000" dirty="0" smtClean="0"/>
              <a:t> 51,5 тыс. человек. </a:t>
            </a:r>
            <a:endParaRPr lang="ru-RU" sz="1000" dirty="0"/>
          </a:p>
          <a:p>
            <a:r>
              <a:rPr lang="ru-RU" sz="1000" dirty="0"/>
              <a:t> Хорошо развита транспортная инфраструктура: по территории района проходят железная дорога Казань-Екатеринбург, автомобильные дороги  территориального значения протяженностью 373 км.</a:t>
            </a:r>
          </a:p>
          <a:p>
            <a:r>
              <a:rPr lang="ru-RU" sz="1000" dirty="0"/>
              <a:t>      Территория (площадь) района составляет 1490 </a:t>
            </a:r>
            <a:r>
              <a:rPr lang="ru-RU" sz="1000" dirty="0" err="1"/>
              <a:t>кв.км</a:t>
            </a:r>
            <a:r>
              <a:rPr lang="ru-RU" sz="1000" dirty="0"/>
              <a:t>. Площадь, покрытая лесом – 288,54  </a:t>
            </a:r>
            <a:r>
              <a:rPr lang="ru-RU" sz="1000" dirty="0" err="1"/>
              <a:t>кв.км</a:t>
            </a:r>
            <a:r>
              <a:rPr lang="ru-RU" sz="1000" dirty="0"/>
              <a:t>.,  площадь земель сельскохозяйственного назначения – 1048,5 </a:t>
            </a:r>
            <a:r>
              <a:rPr lang="ru-RU" sz="1000" dirty="0" err="1"/>
              <a:t>кв.км</a:t>
            </a:r>
            <a:r>
              <a:rPr lang="ru-RU" sz="1000" dirty="0"/>
              <a:t>.  (70,4 % от общей площади).</a:t>
            </a:r>
          </a:p>
          <a:p>
            <a:r>
              <a:rPr lang="ru-RU" sz="1000" dirty="0"/>
              <a:t>      Территория района представляет собой возвышенную равнину, расчлененную долинами средних и малых рек. Из многочисленных малых рек можно назвать притоки Вятки: </a:t>
            </a:r>
            <a:r>
              <a:rPr lang="ru-RU" sz="1000" dirty="0" err="1"/>
              <a:t>Любянка</a:t>
            </a:r>
            <a:r>
              <a:rPr lang="ru-RU" sz="1000" dirty="0"/>
              <a:t>, </a:t>
            </a:r>
            <a:r>
              <a:rPr lang="ru-RU" sz="1000" dirty="0" err="1"/>
              <a:t>Бурец</a:t>
            </a:r>
            <a:r>
              <a:rPr lang="ru-RU" sz="1000" dirty="0"/>
              <a:t>, </a:t>
            </a:r>
            <a:r>
              <a:rPr lang="ru-RU" sz="1000" dirty="0" err="1"/>
              <a:t>Ошторма</a:t>
            </a:r>
            <a:r>
              <a:rPr lang="ru-RU" sz="1000" dirty="0"/>
              <a:t>; притоки </a:t>
            </a:r>
            <a:r>
              <a:rPr lang="ru-RU" sz="1000" dirty="0" err="1"/>
              <a:t>Оштормы</a:t>
            </a:r>
            <a:r>
              <a:rPr lang="ru-RU" sz="1000" dirty="0"/>
              <a:t>:  </a:t>
            </a:r>
            <a:r>
              <a:rPr lang="ru-RU" sz="1000" dirty="0" err="1"/>
              <a:t>Нурминка</a:t>
            </a:r>
            <a:r>
              <a:rPr lang="ru-RU" sz="1000" dirty="0"/>
              <a:t>  и  Кия. </a:t>
            </a:r>
          </a:p>
          <a:p>
            <a:r>
              <a:rPr lang="ru-RU" sz="1000" dirty="0"/>
              <a:t>      Леса района входят в зону смешанных лесов, а у северных и северо-восточных границ переходят в таежные леса.</a:t>
            </a:r>
          </a:p>
          <a:p>
            <a:endParaRPr lang="ru-RU" sz="1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1329"/>
            <a:ext cx="6948264" cy="685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6965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80112" y="0"/>
            <a:ext cx="3563888" cy="649408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Рядом с </a:t>
            </a:r>
            <a:r>
              <a:rPr lang="ru-RU" sz="1600" dirty="0" err="1">
                <a:solidFill>
                  <a:srgbClr val="002060"/>
                </a:solidFill>
              </a:rPr>
              <a:t>кукморским</a:t>
            </a:r>
            <a:r>
              <a:rPr lang="ru-RU" sz="1600" dirty="0">
                <a:solidFill>
                  <a:srgbClr val="002060"/>
                </a:solidFill>
              </a:rPr>
              <a:t> селом </a:t>
            </a:r>
            <a:r>
              <a:rPr lang="ru-RU" sz="1600" dirty="0" err="1">
                <a:solidFill>
                  <a:srgbClr val="002060"/>
                </a:solidFill>
              </a:rPr>
              <a:t>Ятмас-Дусай</a:t>
            </a:r>
            <a:r>
              <a:rPr lang="ru-RU" sz="1600" dirty="0">
                <a:solidFill>
                  <a:srgbClr val="002060"/>
                </a:solidFill>
              </a:rPr>
              <a:t> растет многовековой дуб-исполин. Высота дуба-великана составляет 24 метра, а в обхвате дерево достигает почти 5 метров. Специалисты считают, что дубу около 300 лет, а местные лесники утверждают — не менее 500 годов. Дуб-великан растет у старинного тракта. Когда-то эта дорога, шириной не менее 25 метров, соединяла Москву с Екатеринбургом. По ее краям сооружены защитные валы высотой в метр. Раньше через овраги, пересекающие дорогу, были смонтированы мосты. В народе этот путь называют «дорогой </a:t>
            </a:r>
            <a:r>
              <a:rPr lang="ru-RU" sz="1600" dirty="0" err="1">
                <a:solidFill>
                  <a:srgbClr val="002060"/>
                </a:solidFill>
              </a:rPr>
              <a:t>патша-эби</a:t>
            </a:r>
            <a:r>
              <a:rPr lang="ru-RU" sz="1600" dirty="0">
                <a:solidFill>
                  <a:srgbClr val="002060"/>
                </a:solidFill>
              </a:rPr>
              <a:t>», имея в виду императрицу Екатерину </a:t>
            </a:r>
            <a:r>
              <a:rPr lang="ru-RU" sz="1600" dirty="0" err="1">
                <a:solidFill>
                  <a:srgbClr val="002060"/>
                </a:solidFill>
              </a:rPr>
              <a:t>Великую.Трудно</a:t>
            </a:r>
            <a:r>
              <a:rPr lang="ru-RU" sz="1600" dirty="0">
                <a:solidFill>
                  <a:srgbClr val="002060"/>
                </a:solidFill>
              </a:rPr>
              <a:t> даже представить, свидетелем каких еще событий был этот дуб-великан. По словам историков, когда-то по указу Петра I между селами </a:t>
            </a:r>
            <a:r>
              <a:rPr lang="ru-RU" sz="1600" dirty="0" err="1">
                <a:solidFill>
                  <a:srgbClr val="002060"/>
                </a:solidFill>
              </a:rPr>
              <a:t>Туркаш</a:t>
            </a:r>
            <a:r>
              <a:rPr lang="ru-RU" sz="1600" dirty="0">
                <a:solidFill>
                  <a:srgbClr val="002060"/>
                </a:solidFill>
              </a:rPr>
              <a:t> и </a:t>
            </a:r>
            <a:r>
              <a:rPr lang="ru-RU" sz="1600" dirty="0" err="1">
                <a:solidFill>
                  <a:srgbClr val="002060"/>
                </a:solidFill>
              </a:rPr>
              <a:t>Ятмас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err="1">
                <a:solidFill>
                  <a:srgbClr val="002060"/>
                </a:solidFill>
              </a:rPr>
              <a:t>Дусай</a:t>
            </a:r>
            <a:r>
              <a:rPr lang="ru-RU" sz="1600" dirty="0">
                <a:solidFill>
                  <a:srgbClr val="002060"/>
                </a:solidFill>
              </a:rPr>
              <a:t> была выращена корабельная дубовая роща. Отборная древесина поставлялась во Францию. </a:t>
            </a:r>
          </a:p>
        </p:txBody>
      </p:sp>
      <p:pic>
        <p:nvPicPr>
          <p:cNvPr id="6" name="Содержимое 3" descr="s5001206.jp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2" y="-13216"/>
            <a:ext cx="5560150" cy="687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83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4870" y="363891"/>
            <a:ext cx="4448351" cy="107721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Родовой дом братьев Комаровых является объектом культурного наследия. Двухэтажное сооружение было построено в 1870-е годы для промышленника Сергея Васильевича Комарова</a:t>
            </a:r>
            <a:r>
              <a:rPr lang="ru-RU" sz="1600" dirty="0"/>
              <a:t>.</a:t>
            </a:r>
          </a:p>
        </p:txBody>
      </p:sp>
      <p:pic>
        <p:nvPicPr>
          <p:cNvPr id="1026" name="Picture 2" descr="Z:\PHOTO\2015\Для презентации района\музей фотки\Дом Комаровых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462"/>
          <a:stretch/>
        </p:blipFill>
        <p:spPr bwMode="auto">
          <a:xfrm>
            <a:off x="4776803" y="-78160"/>
            <a:ext cx="4367197" cy="257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48063" y="2780928"/>
            <a:ext cx="389602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Здание краеведческого музея было построено в 1870-е годы, и ранее являлось валяльно-войлочной фабрикой братьев Родыгиных. Она была основана купцом Михаилом Дмитриевичем Родыгиным. По своему значению фабрика занимала второе место в Кукморе после предприятия братьев Комаровых, и вторым в губернии среди предприятий этого профиля до 1917г. Это архитектурный памятник республиканского значения.</a:t>
            </a:r>
          </a:p>
        </p:txBody>
      </p:sp>
      <p:pic>
        <p:nvPicPr>
          <p:cNvPr id="1027" name="Picture 3" descr="Z:\PHOTO\2015\Для презентации района\музей фотки\Дом Фабриканта Родигина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511" b="21149"/>
          <a:stretch/>
        </p:blipFill>
        <p:spPr bwMode="auto">
          <a:xfrm>
            <a:off x="10" y="2329825"/>
            <a:ext cx="4932029" cy="455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747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06413" y="27492"/>
            <a:ext cx="239744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Величавая каменная мечеть является первой соборной мечетью, которая была построена в </a:t>
            </a:r>
            <a:r>
              <a:rPr lang="ru-RU" dirty="0" err="1">
                <a:solidFill>
                  <a:srgbClr val="002060"/>
                </a:solidFill>
              </a:rPr>
              <a:t>Маскаре</a:t>
            </a:r>
            <a:r>
              <a:rPr lang="ru-RU" dirty="0">
                <a:solidFill>
                  <a:srgbClr val="002060"/>
                </a:solidFill>
              </a:rPr>
              <a:t> в 1791 году. Построил ее родоначальник знаменитой купеческой династии Абдулл </a:t>
            </a:r>
            <a:r>
              <a:rPr lang="ru-RU" dirty="0" err="1">
                <a:solidFill>
                  <a:srgbClr val="002060"/>
                </a:solidFill>
              </a:rPr>
              <a:t>Абдулсалямович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Утямышев</a:t>
            </a:r>
            <a:r>
              <a:rPr lang="ru-RU" dirty="0">
                <a:solidFill>
                  <a:srgbClr val="002060"/>
                </a:solidFill>
              </a:rPr>
              <a:t>. Мечеть является памятником татарской архитектуры XVIII века.</a:t>
            </a:r>
          </a:p>
        </p:txBody>
      </p:sp>
      <p:pic>
        <p:nvPicPr>
          <p:cNvPr id="2050" name="Picture 2" descr="Z:\PHOTO\2015\Для презентации района\музей фотки\Первая Соборная мечеть  д.Маскар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588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1862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910" y="-68053"/>
            <a:ext cx="5516202" cy="7032694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sz="1400" b="1" i="1" u="sng" dirty="0"/>
              <a:t>Предложения для инвесторов</a:t>
            </a:r>
            <a:endParaRPr lang="ru-RU" sz="1400" u="sng" dirty="0"/>
          </a:p>
          <a:p>
            <a:r>
              <a:rPr lang="ru-RU" sz="1200" b="1" dirty="0"/>
              <a:t> </a:t>
            </a:r>
            <a:endParaRPr lang="ru-RU" sz="1200" dirty="0"/>
          </a:p>
          <a:p>
            <a:r>
              <a:rPr lang="ru-RU" sz="1200" b="1" dirty="0"/>
              <a:t>Инвестиционный проект «Организация бизнеса по хранению и глубокой переработке картофеля»</a:t>
            </a:r>
            <a:endParaRPr lang="ru-RU" sz="1200" dirty="0"/>
          </a:p>
          <a:p>
            <a:r>
              <a:rPr lang="ru-RU" sz="1200" b="1" dirty="0"/>
              <a:t> </a:t>
            </a:r>
            <a:endParaRPr lang="ru-RU" sz="1200" dirty="0"/>
          </a:p>
          <a:p>
            <a:r>
              <a:rPr lang="ru-RU" sz="1200" dirty="0"/>
              <a:t>Данный проект предусматривает организацию бизнеса комплексно охватывающего сферы выращивания семенного картофеля, хранения, упаковки и переработки картофеля, с последующим сбытом различных видов продукции организациям торговли и общественного </a:t>
            </a:r>
            <a:r>
              <a:rPr lang="ru-RU" sz="1200" dirty="0" err="1"/>
              <a:t>питания.В</a:t>
            </a:r>
            <a:r>
              <a:rPr lang="ru-RU" sz="1200" dirty="0"/>
              <a:t> проекте подразумевается использование передового опыта голландских специалистов по выращиванию, хранению и переработке картофеля, применение современного европейского оборудования.</a:t>
            </a:r>
          </a:p>
          <a:p>
            <a:pPr lvl="0"/>
            <a:r>
              <a:rPr lang="ru-RU" sz="1200" dirty="0"/>
              <a:t>В рамках Проекта предполагается строительство овощехранилища с помещениями по сортировке и упаковке картофеля, цехов по производству картофеля фри и картофельных хлопьев, а также организации сельскохозяйственного производства специализирующегося на выращивании семенного картофеля.</a:t>
            </a:r>
          </a:p>
          <a:p>
            <a:pPr lvl="0"/>
            <a:r>
              <a:rPr lang="ru-RU" sz="1200" dirty="0"/>
              <a:t>Проект овощехранилища и климатического оборудования поставляется компанией «</a:t>
            </a:r>
            <a:r>
              <a:rPr lang="ru-RU" sz="1200" dirty="0" err="1"/>
              <a:t>Агрокраун</a:t>
            </a:r>
            <a:r>
              <a:rPr lang="ru-RU" sz="1200" dirty="0"/>
              <a:t>».</a:t>
            </a:r>
          </a:p>
          <a:p>
            <a:pPr lvl="0"/>
            <a:r>
              <a:rPr lang="ru-RU" sz="1200" dirty="0"/>
              <a:t>Объем овощехранилища – 10 000 тонн.</a:t>
            </a:r>
          </a:p>
          <a:p>
            <a:pPr lvl="0"/>
            <a:r>
              <a:rPr lang="ru-RU" sz="1200" dirty="0"/>
              <a:t>Мощность линии упаковки картофеля – до 18 000 тонн в год.</a:t>
            </a:r>
          </a:p>
          <a:p>
            <a:pPr lvl="0"/>
            <a:r>
              <a:rPr lang="ru-RU" sz="1200" dirty="0"/>
              <a:t>Мощность линии производства картофеля фри – до 7200 тонн в год.</a:t>
            </a:r>
          </a:p>
          <a:p>
            <a:pPr lvl="0"/>
            <a:r>
              <a:rPr lang="ru-RU" sz="1200" dirty="0"/>
              <a:t>Мощность линии производства картофельных хлопьев – до 3960 тонн в год.</a:t>
            </a:r>
          </a:p>
          <a:p>
            <a:pPr lvl="0"/>
            <a:r>
              <a:rPr lang="ru-RU" sz="1200" dirty="0"/>
              <a:t>Площадь сельскохозяйственных угодий для выращивания семенного картофеля -50га. Средняя плановая урожайность 30 тонн с 1 га.</a:t>
            </a:r>
          </a:p>
          <a:p>
            <a:r>
              <a:rPr lang="ru-RU" sz="1200" dirty="0"/>
              <a:t> </a:t>
            </a:r>
          </a:p>
          <a:p>
            <a:pPr lvl="0"/>
            <a:r>
              <a:rPr lang="ru-RU" sz="1200" dirty="0"/>
              <a:t>Общая стоимость Проекта – </a:t>
            </a:r>
            <a:r>
              <a:rPr lang="ru-RU" sz="1200" b="1" dirty="0"/>
              <a:t>1 217 389 тыс. руб.</a:t>
            </a:r>
            <a:r>
              <a:rPr lang="ru-RU" sz="1200" dirty="0"/>
              <a:t> (19,63 </a:t>
            </a:r>
            <a:r>
              <a:rPr lang="ru-RU" sz="1200" dirty="0" err="1"/>
              <a:t>млн.евро</a:t>
            </a:r>
            <a:r>
              <a:rPr lang="ru-RU" sz="1200" dirty="0"/>
              <a:t>), включая технологию, из которых более 11,69 млн евро приходится на оборудование, 3,87 млн. евро на строительство зданий и сооружений, развитие инфраструктуры, остаток средств приходится на пополнение оборотных средств.</a:t>
            </a:r>
          </a:p>
        </p:txBody>
      </p:sp>
      <p:pic>
        <p:nvPicPr>
          <p:cNvPr id="5" name="Рисунок 4" descr="http://agro-ukraine.com/imgs/board/3/74123-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54" t="5218" r="3257" b="28961"/>
          <a:stretch/>
        </p:blipFill>
        <p:spPr bwMode="auto">
          <a:xfrm>
            <a:off x="5733142" y="8271"/>
            <a:ext cx="3410858" cy="226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upakovka.pro/uploads/files/images/catalog-1/Katalog-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4" t="47538" r="63202"/>
          <a:stretch/>
        </p:blipFill>
        <p:spPr bwMode="auto">
          <a:xfrm>
            <a:off x="2857488" y="3357562"/>
            <a:ext cx="2808312" cy="26642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8590" y="2996952"/>
            <a:ext cx="3087330" cy="2664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0123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" y="171451"/>
            <a:ext cx="5228170" cy="5693866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                                </a:t>
            </a:r>
            <a:r>
              <a:rPr lang="ru-RU" b="1" dirty="0" smtClean="0">
                <a:solidFill>
                  <a:srgbClr val="002060"/>
                </a:solidFill>
              </a:rPr>
              <a:t>ПК </a:t>
            </a:r>
            <a:r>
              <a:rPr lang="ru-RU" b="1" dirty="0">
                <a:solidFill>
                  <a:srgbClr val="002060"/>
                </a:solidFill>
              </a:rPr>
              <a:t>«Меховая фабрика»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sz="1200" b="1" dirty="0">
                <a:solidFill>
                  <a:srgbClr val="002060"/>
                </a:solidFill>
              </a:rPr>
              <a:t> </a:t>
            </a:r>
            <a:endParaRPr lang="ru-RU" sz="1200" dirty="0">
              <a:solidFill>
                <a:srgbClr val="002060"/>
              </a:solidFill>
            </a:endParaRPr>
          </a:p>
          <a:p>
            <a:r>
              <a:rPr lang="ru-RU" sz="1400" dirty="0">
                <a:solidFill>
                  <a:srgbClr val="002060"/>
                </a:solidFill>
              </a:rPr>
              <a:t>Адрес местонахождения: Кукморский район, </a:t>
            </a:r>
            <a:r>
              <a:rPr lang="ru-RU" sz="1400" dirty="0" err="1">
                <a:solidFill>
                  <a:srgbClr val="002060"/>
                </a:solidFill>
              </a:rPr>
              <a:t>пгт.Кукмор</a:t>
            </a:r>
            <a:r>
              <a:rPr lang="ru-RU" sz="1400" dirty="0">
                <a:solidFill>
                  <a:srgbClr val="002060"/>
                </a:solidFill>
              </a:rPr>
              <a:t>, ул.Ленина,71</a:t>
            </a:r>
          </a:p>
          <a:p>
            <a:r>
              <a:rPr lang="ru-RU" sz="1400" dirty="0">
                <a:solidFill>
                  <a:srgbClr val="002060"/>
                </a:solidFill>
              </a:rPr>
              <a:t>Площадь земельного участка 23682 </a:t>
            </a:r>
            <a:r>
              <a:rPr lang="ru-RU" sz="1400" dirty="0" err="1">
                <a:solidFill>
                  <a:srgbClr val="002060"/>
                </a:solidFill>
              </a:rPr>
              <a:t>кв.м</a:t>
            </a:r>
            <a:r>
              <a:rPr lang="ru-RU" sz="1400" dirty="0">
                <a:solidFill>
                  <a:srgbClr val="002060"/>
                </a:solidFill>
              </a:rPr>
              <a:t>.</a:t>
            </a:r>
          </a:p>
          <a:p>
            <a:r>
              <a:rPr lang="ru-RU" sz="1400" dirty="0">
                <a:solidFill>
                  <a:srgbClr val="002060"/>
                </a:solidFill>
              </a:rPr>
              <a:t>Специализация прежнего производства на объекте: </a:t>
            </a:r>
            <a:r>
              <a:rPr lang="ru-RU" sz="1400" dirty="0" err="1">
                <a:solidFill>
                  <a:srgbClr val="002060"/>
                </a:solidFill>
              </a:rPr>
              <a:t>сконяжно</a:t>
            </a:r>
            <a:r>
              <a:rPr lang="ru-RU" sz="1400" dirty="0">
                <a:solidFill>
                  <a:srgbClr val="002060"/>
                </a:solidFill>
              </a:rPr>
              <a:t>-пошивочное производство (меховая спецодежда).</a:t>
            </a:r>
          </a:p>
          <a:p>
            <a:r>
              <a:rPr lang="ru-RU" sz="1400" dirty="0">
                <a:solidFill>
                  <a:srgbClr val="002060"/>
                </a:solidFill>
              </a:rPr>
              <a:t>Имеющиеся активы: </a:t>
            </a:r>
          </a:p>
          <a:p>
            <a:r>
              <a:rPr lang="ru-RU" sz="1400" dirty="0">
                <a:solidFill>
                  <a:srgbClr val="002060"/>
                </a:solidFill>
              </a:rPr>
              <a:t> </a:t>
            </a:r>
          </a:p>
          <a:p>
            <a:pPr lvl="1"/>
            <a:r>
              <a:rPr lang="ru-RU" sz="1400" dirty="0">
                <a:solidFill>
                  <a:srgbClr val="002060"/>
                </a:solidFill>
              </a:rPr>
              <a:t>Главный корпус №1 (общая площадь 4458 </a:t>
            </a:r>
            <a:r>
              <a:rPr lang="ru-RU" sz="1400" dirty="0" err="1">
                <a:solidFill>
                  <a:srgbClr val="002060"/>
                </a:solidFill>
              </a:rPr>
              <a:t>кв.м</a:t>
            </a:r>
            <a:r>
              <a:rPr lang="ru-RU" sz="1400" dirty="0">
                <a:solidFill>
                  <a:srgbClr val="002060"/>
                </a:solidFill>
              </a:rPr>
              <a:t>): </a:t>
            </a:r>
          </a:p>
          <a:p>
            <a:r>
              <a:rPr lang="ru-RU" sz="1400" dirty="0">
                <a:solidFill>
                  <a:srgbClr val="002060"/>
                </a:solidFill>
              </a:rPr>
              <a:t>- основные производственные площади – 1711,5 </a:t>
            </a:r>
            <a:r>
              <a:rPr lang="ru-RU" sz="1400" dirty="0" err="1">
                <a:solidFill>
                  <a:srgbClr val="002060"/>
                </a:solidFill>
              </a:rPr>
              <a:t>кв.м</a:t>
            </a:r>
            <a:r>
              <a:rPr lang="ru-RU" sz="1400" dirty="0">
                <a:solidFill>
                  <a:srgbClr val="002060"/>
                </a:solidFill>
              </a:rPr>
              <a:t>; 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rgbClr val="002060"/>
                </a:solidFill>
              </a:rPr>
              <a:t>вспомогательные </a:t>
            </a:r>
            <a:r>
              <a:rPr lang="ru-RU" sz="1400" dirty="0">
                <a:solidFill>
                  <a:srgbClr val="002060"/>
                </a:solidFill>
              </a:rPr>
              <a:t>площади (склады, кладовые, кабинеты, санузлы и т.д.) – 2202,8 </a:t>
            </a:r>
            <a:r>
              <a:rPr lang="ru-RU" sz="1400" dirty="0" err="1">
                <a:solidFill>
                  <a:srgbClr val="002060"/>
                </a:solidFill>
              </a:rPr>
              <a:t>кв.м</a:t>
            </a:r>
            <a:r>
              <a:rPr lang="ru-RU" sz="1400" dirty="0" smtClean="0">
                <a:solidFill>
                  <a:srgbClr val="002060"/>
                </a:solidFill>
              </a:rPr>
              <a:t>;</a:t>
            </a:r>
          </a:p>
          <a:p>
            <a:pPr marL="285750" indent="-285750">
              <a:buFontTx/>
              <a:buChar char="-"/>
            </a:pPr>
            <a:endParaRPr lang="ru-RU" sz="1400" dirty="0">
              <a:solidFill>
                <a:srgbClr val="002060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ru-RU" sz="1400" dirty="0">
                <a:solidFill>
                  <a:srgbClr val="002060"/>
                </a:solidFill>
              </a:rPr>
              <a:t>Производственный корпус №2 – общая площадь 946,5 </a:t>
            </a:r>
            <a:r>
              <a:rPr lang="ru-RU" sz="1400" dirty="0" err="1">
                <a:solidFill>
                  <a:srgbClr val="002060"/>
                </a:solidFill>
              </a:rPr>
              <a:t>кв.м</a:t>
            </a:r>
            <a:r>
              <a:rPr lang="ru-RU" sz="1400" dirty="0">
                <a:solidFill>
                  <a:srgbClr val="002060"/>
                </a:solidFill>
              </a:rPr>
              <a:t>: основные производственные площади -614,8 </a:t>
            </a:r>
            <a:r>
              <a:rPr lang="ru-RU" sz="1400" dirty="0" err="1">
                <a:solidFill>
                  <a:srgbClr val="002060"/>
                </a:solidFill>
              </a:rPr>
              <a:t>кв.м</a:t>
            </a:r>
            <a:r>
              <a:rPr lang="ru-RU" sz="1400" dirty="0">
                <a:solidFill>
                  <a:srgbClr val="002060"/>
                </a:solidFill>
              </a:rPr>
              <a:t>, вспомогательные площади (склады, кладовые, кабинеты, санузлы </a:t>
            </a:r>
            <a:r>
              <a:rPr lang="ru-RU" sz="1400" dirty="0" err="1">
                <a:solidFill>
                  <a:srgbClr val="002060"/>
                </a:solidFill>
              </a:rPr>
              <a:t>ит.д</a:t>
            </a:r>
            <a:r>
              <a:rPr lang="ru-RU" sz="1400" dirty="0">
                <a:solidFill>
                  <a:srgbClr val="002060"/>
                </a:solidFill>
              </a:rPr>
              <a:t>.) – 331,7 </a:t>
            </a:r>
            <a:r>
              <a:rPr lang="ru-RU" sz="1400" dirty="0" err="1">
                <a:solidFill>
                  <a:srgbClr val="002060"/>
                </a:solidFill>
              </a:rPr>
              <a:t>кв.м</a:t>
            </a:r>
            <a:endParaRPr lang="ru-RU" sz="1400" dirty="0">
              <a:solidFill>
                <a:srgbClr val="002060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ru-RU" sz="1400" dirty="0">
                <a:solidFill>
                  <a:srgbClr val="002060"/>
                </a:solidFill>
              </a:rPr>
              <a:t>Столовая – 362,2 </a:t>
            </a:r>
            <a:r>
              <a:rPr lang="ru-RU" sz="1400" dirty="0" err="1">
                <a:solidFill>
                  <a:srgbClr val="002060"/>
                </a:solidFill>
              </a:rPr>
              <a:t>кв.м</a:t>
            </a:r>
            <a:r>
              <a:rPr lang="ru-RU" sz="1400" dirty="0">
                <a:solidFill>
                  <a:srgbClr val="002060"/>
                </a:solidFill>
              </a:rPr>
              <a:t> на 90 посадочных мест, подвал – 181,3 </a:t>
            </a:r>
            <a:r>
              <a:rPr lang="ru-RU" sz="1400" dirty="0" err="1">
                <a:solidFill>
                  <a:srgbClr val="002060"/>
                </a:solidFill>
              </a:rPr>
              <a:t>кв.м</a:t>
            </a:r>
            <a:r>
              <a:rPr lang="ru-RU" sz="1400" dirty="0">
                <a:solidFill>
                  <a:srgbClr val="002060"/>
                </a:solidFill>
              </a:rPr>
              <a:t>;</a:t>
            </a:r>
          </a:p>
          <a:p>
            <a:pPr marL="800100" lvl="1" indent="-342900">
              <a:buFont typeface="+mj-lt"/>
              <a:buAutoNum type="arabicPeriod"/>
            </a:pPr>
            <a:r>
              <a:rPr lang="ru-RU" sz="1400" dirty="0">
                <a:solidFill>
                  <a:srgbClr val="002060"/>
                </a:solidFill>
              </a:rPr>
              <a:t>Котельная газовая – 480,2 </a:t>
            </a:r>
            <a:r>
              <a:rPr lang="ru-RU" sz="1400" dirty="0" err="1">
                <a:solidFill>
                  <a:srgbClr val="002060"/>
                </a:solidFill>
              </a:rPr>
              <a:t>кв.м</a:t>
            </a:r>
            <a:r>
              <a:rPr lang="ru-RU" sz="1400" dirty="0">
                <a:solidFill>
                  <a:srgbClr val="002060"/>
                </a:solidFill>
              </a:rPr>
              <a:t>;</a:t>
            </a:r>
          </a:p>
          <a:p>
            <a:pPr marL="800100" lvl="1" indent="-342900">
              <a:buFont typeface="+mj-lt"/>
              <a:buAutoNum type="arabicPeriod"/>
            </a:pPr>
            <a:r>
              <a:rPr lang="ru-RU" sz="1400" dirty="0">
                <a:solidFill>
                  <a:srgbClr val="002060"/>
                </a:solidFill>
              </a:rPr>
              <a:t>Котельная угольная – 625,5 </a:t>
            </a:r>
            <a:r>
              <a:rPr lang="ru-RU" sz="1400" dirty="0" err="1">
                <a:solidFill>
                  <a:srgbClr val="002060"/>
                </a:solidFill>
              </a:rPr>
              <a:t>кв.м</a:t>
            </a:r>
            <a:r>
              <a:rPr lang="ru-RU" sz="1400" dirty="0">
                <a:solidFill>
                  <a:srgbClr val="002060"/>
                </a:solidFill>
              </a:rPr>
              <a:t>;</a:t>
            </a:r>
          </a:p>
          <a:p>
            <a:pPr marL="800100" lvl="1" indent="-342900">
              <a:buFont typeface="+mj-lt"/>
              <a:buAutoNum type="arabicPeriod"/>
            </a:pPr>
            <a:r>
              <a:rPr lang="ru-RU" sz="1400" dirty="0">
                <a:solidFill>
                  <a:srgbClr val="002060"/>
                </a:solidFill>
              </a:rPr>
              <a:t>Водонапорная башня с двумя артезианскими скважинами – 25000куб.м;</a:t>
            </a:r>
          </a:p>
          <a:p>
            <a:pPr marL="800100" lvl="1" indent="-342900">
              <a:buFont typeface="+mj-lt"/>
              <a:buAutoNum type="arabicPeriod"/>
            </a:pPr>
            <a:r>
              <a:rPr lang="ru-RU" sz="1400" dirty="0">
                <a:solidFill>
                  <a:srgbClr val="002060"/>
                </a:solidFill>
              </a:rPr>
              <a:t>КТП </a:t>
            </a:r>
          </a:p>
          <a:p>
            <a:r>
              <a:rPr lang="ru-RU" sz="1200" b="1" dirty="0">
                <a:solidFill>
                  <a:srgbClr val="002060"/>
                </a:solidFill>
              </a:rPr>
              <a:t> </a:t>
            </a:r>
            <a:endParaRPr lang="ru-RU" sz="1200" dirty="0">
              <a:solidFill>
                <a:srgbClr val="002060"/>
              </a:solidFill>
            </a:endParaRPr>
          </a:p>
        </p:txBody>
      </p:sp>
      <p:pic>
        <p:nvPicPr>
          <p:cNvPr id="10" name="Рисунок 9" descr="C:\Users\Chulpan.Hanafina\Desktop\социально-экономические показатели\инвестиции\Информация по меховой фабрике\производственный цех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7009"/>
            <a:ext cx="3851920" cy="3342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Chulpan.Hanafina\Desktop\социально-экономические показатели\инвестиции\Информация по меховой фабрике\второй производ корпус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8180" y="3349014"/>
            <a:ext cx="3915819" cy="3508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6474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2912692"/>
              </p:ext>
            </p:extLst>
          </p:nvPr>
        </p:nvGraphicFramePr>
        <p:xfrm>
          <a:off x="184744" y="1268759"/>
          <a:ext cx="8851752" cy="250346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26816"/>
                <a:gridCol w="1522119"/>
                <a:gridCol w="890686"/>
                <a:gridCol w="964910"/>
                <a:gridCol w="742239"/>
                <a:gridCol w="816462"/>
                <a:gridCol w="890686"/>
                <a:gridCol w="816462"/>
                <a:gridCol w="846098"/>
                <a:gridCol w="935274"/>
              </a:tblGrid>
              <a:tr h="50405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№       п/п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Наименование объекта/ функциональное назначение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effectLst/>
                        </a:rPr>
                        <a:t>Описание конструктивных элементов здания</a:t>
                      </a:r>
                      <a:endParaRPr lang="ru-RU" sz="1200" b="1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081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Фундамент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Стены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Перекрытия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Кровля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Полы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Окна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Двери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effectLst/>
                        </a:rPr>
                        <a:t>Внутренняя отделка</a:t>
                      </a:r>
                      <a:endParaRPr lang="ru-RU" sz="12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270" anchor="ctr"/>
                </a:tc>
              </a:tr>
              <a:tr h="9913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</a:rPr>
                        <a:t>1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</a:rPr>
                        <a:t>Технический обменный пункт (лит.Я)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</a:rPr>
                        <a:t>бетонный ленточный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кирпичные в 2 кирпича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</a:rPr>
                        <a:t>ж/б плиты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</a:rPr>
                        <a:t>мягкая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</a:rPr>
                        <a:t>бетонные, дощатые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</a:rPr>
                        <a:t>двойные глухие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2060"/>
                          </a:solidFill>
                          <a:effectLst/>
                        </a:rPr>
                        <a:t>ворота, филенчатые</a:t>
                      </a:r>
                      <a:endParaRPr lang="ru-RU" sz="12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effectLst/>
                        </a:rPr>
                        <a:t>штукатурка, побелка. окраска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92376" y="24081"/>
            <a:ext cx="680301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Технический обменный пункт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Адрес местонахождения : Республика Татарстан,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пгт.Кукмор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ул.Степана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Разина, д.97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Площадь здания 1936,5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кв.м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Данное имущество находится в виде залога у ОАО «Сбербанк России».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Описание элементов объекта недвижимости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 descr="IMG_179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" y="4077072"/>
            <a:ext cx="3203837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IMG_184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3643" y="4077072"/>
            <a:ext cx="3026550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IMG_182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9" y="4077072"/>
            <a:ext cx="2699792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6045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939981" y="377056"/>
            <a:ext cx="503814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</a:rPr>
              <a:t>В </a:t>
            </a:r>
            <a:r>
              <a:rPr lang="ru-RU" sz="2000" dirty="0" err="1">
                <a:solidFill>
                  <a:srgbClr val="002060"/>
                </a:solidFill>
              </a:rPr>
              <a:t>Кукморском</a:t>
            </a:r>
            <a:r>
              <a:rPr lang="ru-RU" sz="2000" dirty="0">
                <a:solidFill>
                  <a:srgbClr val="002060"/>
                </a:solidFill>
              </a:rPr>
              <a:t> ДРСУ </a:t>
            </a:r>
            <a:r>
              <a:rPr lang="ru-RU" sz="2000" dirty="0" smtClean="0">
                <a:solidFill>
                  <a:srgbClr val="002060"/>
                </a:solidFill>
              </a:rPr>
              <a:t>«</a:t>
            </a:r>
            <a:r>
              <a:rPr lang="ru-RU" sz="2000" dirty="0" err="1" smtClean="0">
                <a:solidFill>
                  <a:srgbClr val="002060"/>
                </a:solidFill>
              </a:rPr>
              <a:t>Татавтодор</a:t>
            </a:r>
            <a:r>
              <a:rPr lang="ru-RU" sz="2000" dirty="0" smtClean="0">
                <a:solidFill>
                  <a:srgbClr val="002060"/>
                </a:solidFill>
              </a:rPr>
              <a:t>»  </a:t>
            </a:r>
            <a:r>
              <a:rPr lang="ru-RU" sz="2000" dirty="0">
                <a:solidFill>
                  <a:srgbClr val="002060"/>
                </a:solidFill>
              </a:rPr>
              <a:t>установлена одна из девяти </a:t>
            </a:r>
            <a:r>
              <a:rPr lang="ru-RU" sz="2000" dirty="0" err="1">
                <a:solidFill>
                  <a:srgbClr val="002060"/>
                </a:solidFill>
              </a:rPr>
              <a:t>асфальто</a:t>
            </a:r>
            <a:r>
              <a:rPr lang="ru-RU" sz="2000" dirty="0">
                <a:solidFill>
                  <a:srgbClr val="002060"/>
                </a:solidFill>
              </a:rPr>
              <a:t>-смесительных установок </a:t>
            </a:r>
            <a:r>
              <a:rPr lang="en-US" sz="2000" dirty="0">
                <a:solidFill>
                  <a:srgbClr val="002060"/>
                </a:solidFill>
              </a:rPr>
              <a:t>AMANNGLOBAL </a:t>
            </a:r>
            <a:r>
              <a:rPr lang="ru-RU" sz="2000" dirty="0">
                <a:solidFill>
                  <a:srgbClr val="002060"/>
                </a:solidFill>
              </a:rPr>
              <a:t>160 производительностью 160 тонн смеси  в час.</a:t>
            </a:r>
          </a:p>
        </p:txBody>
      </p:sp>
      <p:pic>
        <p:nvPicPr>
          <p:cNvPr id="1027" name="Picture 3" descr="Z:\PHOTO\Презентация Кукмор инвест паспорт\Завод\view_406542_3222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3215"/>
            <a:ext cx="3923826" cy="355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:\PHOTO\Презентация Кукмор инвест паспорт\Завод\view_406542_3222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826" y="2276872"/>
            <a:ext cx="5220174" cy="456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Z:\PHOTO\Презентация Кукмор инвест паспорт\Завод\view_406542_3222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3559895"/>
            <a:ext cx="3923825" cy="327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41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" y="-13215"/>
            <a:ext cx="9144000" cy="683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243129"/>
            <a:ext cx="874846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Добро пожаловать </a:t>
            </a:r>
          </a:p>
          <a:p>
            <a:pPr algn="ctr"/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 Кукморский муниципальный район</a:t>
            </a:r>
            <a:endParaRPr lang="ru-RU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29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4288086563"/>
              </p:ext>
            </p:extLst>
          </p:nvPr>
        </p:nvGraphicFramePr>
        <p:xfrm>
          <a:off x="0" y="0"/>
          <a:ext cx="9036496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93653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60532223"/>
              </p:ext>
            </p:extLst>
          </p:nvPr>
        </p:nvGraphicFramePr>
        <p:xfrm>
          <a:off x="92366" y="16895"/>
          <a:ext cx="9051636" cy="6710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77755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0235" y="-13216"/>
            <a:ext cx="234998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chemeClr val="tx2">
                    <a:lumMod val="75000"/>
                  </a:schemeClr>
                </a:solidFill>
              </a:rPr>
              <a:t>Посёлок, в котором хочется жить</a:t>
            </a:r>
            <a:endParaRPr lang="ru-RU" sz="10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000" b="1" dirty="0">
                <a:solidFill>
                  <a:schemeClr val="tx2">
                    <a:lumMod val="75000"/>
                  </a:schemeClr>
                </a:solidFill>
              </a:rPr>
              <a:t> </a:t>
            </a:r>
            <a:endParaRPr lang="ru-RU" sz="10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000" b="1" dirty="0">
                <a:solidFill>
                  <a:schemeClr val="tx2">
                    <a:lumMod val="75000"/>
                  </a:schemeClr>
                </a:solidFill>
              </a:rPr>
              <a:t>Чингиз Айтматов</a:t>
            </a:r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</a:rPr>
              <a:t>: «Вы 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</a:rPr>
              <a:t>установили нашу родословную на </a:t>
            </a:r>
            <a:r>
              <a:rPr lang="ru-RU" sz="1000" dirty="0" err="1">
                <a:solidFill>
                  <a:schemeClr val="tx2">
                    <a:lumMod val="75000"/>
                  </a:schemeClr>
                </a:solidFill>
              </a:rPr>
              <a:t>Кукморской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</a:rPr>
              <a:t> земле. Теперь это место будет для нас святым </a:t>
            </a:r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</a:rPr>
              <a:t>местом».</a:t>
            </a:r>
            <a:endParaRPr lang="ru-RU" sz="10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000" dirty="0">
                <a:solidFill>
                  <a:schemeClr val="tx2">
                    <a:lumMod val="75000"/>
                  </a:schemeClr>
                </a:solidFill>
              </a:rPr>
              <a:t> </a:t>
            </a:r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</a:rPr>
              <a:t>Кукмор 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</a:rPr>
              <a:t>завораживает своей душевностью. Улицы утопают в зелени, чисто, уютно. Брусчатка, освещение и другая европейская атрибутика гармонично соседствует с </a:t>
            </a:r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</a:rPr>
              <a:t> палисадниками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</a:rPr>
              <a:t>, цветочными клумбами.</a:t>
            </a:r>
          </a:p>
          <a:p>
            <a:r>
              <a:rPr lang="ru-RU" sz="1000" dirty="0">
                <a:solidFill>
                  <a:schemeClr val="tx2">
                    <a:lumMod val="75000"/>
                  </a:schemeClr>
                </a:solidFill>
              </a:rPr>
              <a:t>Команда управленцев района поставила цель создать среду, в которой хотелось бы жить, творить, растить новое поколение.</a:t>
            </a:r>
          </a:p>
          <a:p>
            <a:r>
              <a:rPr lang="ru-RU" sz="1000" dirty="0">
                <a:solidFill>
                  <a:schemeClr val="tx2">
                    <a:lumMod val="75000"/>
                  </a:schemeClr>
                </a:solidFill>
              </a:rPr>
              <a:t>Чтобы сюда приезжали люди с образованием, компетенциями. Креативный класс, который может делать свой бизнес, создавать новые производства.</a:t>
            </a:r>
          </a:p>
          <a:p>
            <a:endParaRPr lang="ru-RU" sz="1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4" name="Picture 2" descr="Z:\PHOTO\2015\Для презентации района\IMG_17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3428"/>
            <a:ext cx="6660232" cy="346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E:\фото для инвестиций\парк победы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8825" y="3748006"/>
            <a:ext cx="4320480" cy="2808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фото для инвестиций\ленинский садик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430" y="3714752"/>
            <a:ext cx="4696460" cy="284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3993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Y:\2015\Для презентации района\IMG_175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72" y="27357"/>
            <a:ext cx="4336015" cy="3185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Y:\2015\Для презентации района\IMG_175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645024"/>
            <a:ext cx="4355976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Y:\2015\Для презентации района\vuBsg-i8EO8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4609" y="3645024"/>
            <a:ext cx="4380585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Y:\2015\Для презентации района\kXwK_ZF3PA4.jpg"/>
          <p:cNvPicPr/>
          <p:nvPr/>
        </p:nvPicPr>
        <p:blipFill rotWithShape="1">
          <a:blip r:embed="rId5"/>
          <a:srcRect r="3841" b="5075"/>
          <a:stretch/>
        </p:blipFill>
        <p:spPr bwMode="auto">
          <a:xfrm>
            <a:off x="4788024" y="28066"/>
            <a:ext cx="4355976" cy="3184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1666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E:\фото для инвестиций\кукмор с горы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824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" y="-1321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42886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Кукмор, административный центр района, расположен в 157 километрах севернее Казани.</a:t>
            </a:r>
          </a:p>
          <a:p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    С </a:t>
            </a:r>
            <a:r>
              <a:rPr lang="ru-RU" sz="1400" b="1" dirty="0" err="1">
                <a:solidFill>
                  <a:schemeClr val="tx2">
                    <a:lumMod val="75000"/>
                  </a:schemeClr>
                </a:solidFill>
              </a:rPr>
              <a:t>Кукморской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 горы открывается живописная панорама леса. А дальше по горизонту силуэты домов и деловых зон.</a:t>
            </a:r>
          </a:p>
          <a:p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   Современный портрет поселка с населением 18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тыс.человек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удачно сочетает традиционные ценности и инновационное развитие.</a:t>
            </a:r>
          </a:p>
          <a:p>
            <a:endParaRPr lang="ru-RU" sz="1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Рисунок 4" descr="E:\фото для инвестиций\кукмор сверху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1288"/>
            <a:ext cx="6715140" cy="685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4456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</TotalTime>
  <Words>1802</Words>
  <Application>Microsoft Office PowerPoint</Application>
  <PresentationFormat>Экран (4:3)</PresentationFormat>
  <Paragraphs>181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InforPc</dc:creator>
  <cp:lastModifiedBy>User01</cp:lastModifiedBy>
  <cp:revision>69</cp:revision>
  <dcterms:created xsi:type="dcterms:W3CDTF">2015-08-11T11:38:48Z</dcterms:created>
  <dcterms:modified xsi:type="dcterms:W3CDTF">2015-09-02T11:56:02Z</dcterms:modified>
</cp:coreProperties>
</file>